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3" r:id="rId5"/>
  </p:sldMasterIdLst>
  <p:notesMasterIdLst>
    <p:notesMasterId r:id="rId64"/>
  </p:notesMasterIdLst>
  <p:sldIdLst>
    <p:sldId id="263" r:id="rId6"/>
    <p:sldId id="257" r:id="rId7"/>
    <p:sldId id="264" r:id="rId8"/>
    <p:sldId id="629" r:id="rId9"/>
    <p:sldId id="3402" r:id="rId10"/>
    <p:sldId id="901" r:id="rId11"/>
    <p:sldId id="628" r:id="rId12"/>
    <p:sldId id="700" r:id="rId13"/>
    <p:sldId id="3343" r:id="rId14"/>
    <p:sldId id="3399" r:id="rId15"/>
    <p:sldId id="3347" r:id="rId16"/>
    <p:sldId id="3365" r:id="rId17"/>
    <p:sldId id="3366" r:id="rId18"/>
    <p:sldId id="3367" r:id="rId19"/>
    <p:sldId id="3368" r:id="rId20"/>
    <p:sldId id="3369" r:id="rId21"/>
    <p:sldId id="3370" r:id="rId22"/>
    <p:sldId id="3371" r:id="rId23"/>
    <p:sldId id="3381" r:id="rId24"/>
    <p:sldId id="3395" r:id="rId25"/>
    <p:sldId id="3385" r:id="rId26"/>
    <p:sldId id="3386" r:id="rId27"/>
    <p:sldId id="3387" r:id="rId28"/>
    <p:sldId id="271" r:id="rId29"/>
    <p:sldId id="262" r:id="rId30"/>
    <p:sldId id="272" r:id="rId31"/>
    <p:sldId id="273" r:id="rId32"/>
    <p:sldId id="287" r:id="rId33"/>
    <p:sldId id="277" r:id="rId34"/>
    <p:sldId id="275" r:id="rId35"/>
    <p:sldId id="3388" r:id="rId36"/>
    <p:sldId id="312" r:id="rId37"/>
    <p:sldId id="888" r:id="rId38"/>
    <p:sldId id="3396" r:id="rId39"/>
    <p:sldId id="3397" r:id="rId40"/>
    <p:sldId id="293" r:id="rId41"/>
    <p:sldId id="3390" r:id="rId42"/>
    <p:sldId id="391" r:id="rId43"/>
    <p:sldId id="404" r:id="rId44"/>
    <p:sldId id="286" r:id="rId45"/>
    <p:sldId id="392" r:id="rId46"/>
    <p:sldId id="3398" r:id="rId47"/>
    <p:sldId id="425" r:id="rId48"/>
    <p:sldId id="483" r:id="rId49"/>
    <p:sldId id="445" r:id="rId50"/>
    <p:sldId id="343" r:id="rId51"/>
    <p:sldId id="422" r:id="rId52"/>
    <p:sldId id="305" r:id="rId53"/>
    <p:sldId id="3400" r:id="rId54"/>
    <p:sldId id="3401" r:id="rId55"/>
    <p:sldId id="3391" r:id="rId56"/>
    <p:sldId id="3392" r:id="rId57"/>
    <p:sldId id="265" r:id="rId58"/>
    <p:sldId id="3394" r:id="rId59"/>
    <p:sldId id="269" r:id="rId60"/>
    <p:sldId id="3393" r:id="rId61"/>
    <p:sldId id="3378" r:id="rId62"/>
    <p:sldId id="256" r:id="rId6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265AA061-2FC9-4DBB-842F-12BC85E2C7F8}">
          <p14:sldIdLst>
            <p14:sldId id="263"/>
            <p14:sldId id="257"/>
          </p14:sldIdLst>
        </p14:section>
        <p14:section name="AgGateway Overview" id="{C5E842F2-C6E6-4C41-9295-D2C80FFC14E5}">
          <p14:sldIdLst>
            <p14:sldId id="264"/>
            <p14:sldId id="629"/>
            <p14:sldId id="3402"/>
            <p14:sldId id="901"/>
            <p14:sldId id="628"/>
            <p14:sldId id="700"/>
            <p14:sldId id="3343"/>
            <p14:sldId id="3399"/>
            <p14:sldId id="3347"/>
            <p14:sldId id="3365"/>
          </p14:sldIdLst>
        </p14:section>
        <p14:section name="ADAPT" id="{5A04CB63-DDEA-4766-82FE-9784B2764B7F}">
          <p14:sldIdLst>
            <p14:sldId id="3366"/>
            <p14:sldId id="3367"/>
            <p14:sldId id="3368"/>
            <p14:sldId id="3369"/>
            <p14:sldId id="3370"/>
            <p14:sldId id="3371"/>
            <p14:sldId id="3381"/>
            <p14:sldId id="3395"/>
            <p14:sldId id="3385"/>
          </p14:sldIdLst>
        </p14:section>
        <p14:section name="Modus" id="{82614E4D-93B8-477B-8BD2-79B2EECAF66E}">
          <p14:sldIdLst>
            <p14:sldId id="3386"/>
            <p14:sldId id="3387"/>
            <p14:sldId id="271"/>
            <p14:sldId id="262"/>
            <p14:sldId id="272"/>
            <p14:sldId id="273"/>
            <p14:sldId id="287"/>
            <p14:sldId id="277"/>
            <p14:sldId id="275"/>
          </p14:sldIdLst>
        </p14:section>
        <p14:section name="PAIL" id="{0DEFBD35-E88A-49C6-8EDD-96A09A4F8B77}">
          <p14:sldIdLst>
            <p14:sldId id="3388"/>
            <p14:sldId id="312"/>
            <p14:sldId id="888"/>
            <p14:sldId id="3396"/>
            <p14:sldId id="3397"/>
            <p14:sldId id="293"/>
            <p14:sldId id="3390"/>
            <p14:sldId id="391"/>
            <p14:sldId id="404"/>
            <p14:sldId id="286"/>
            <p14:sldId id="392"/>
            <p14:sldId id="3398"/>
            <p14:sldId id="425"/>
            <p14:sldId id="483"/>
            <p14:sldId id="445"/>
            <p14:sldId id="343"/>
            <p14:sldId id="422"/>
            <p14:sldId id="305"/>
            <p14:sldId id="3400"/>
            <p14:sldId id="3401"/>
          </p14:sldIdLst>
        </p14:section>
        <p14:section name="Field Boundary" id="{EE4BC562-57AB-468F-B3E8-E6D9DF339195}">
          <p14:sldIdLst>
            <p14:sldId id="3391"/>
            <p14:sldId id="3392"/>
            <p14:sldId id="265"/>
            <p14:sldId id="3394"/>
            <p14:sldId id="269"/>
            <p14:sldId id="3393"/>
          </p14:sldIdLst>
        </p14:section>
        <p14:section name="Wrap Up" id="{6B929094-AB79-4A7D-B56E-62D6E754C2F4}">
          <p14:sldIdLst>
            <p14:sldId id="3378"/>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548A"/>
    <a:srgbClr val="265C8E"/>
    <a:srgbClr val="0167AC"/>
    <a:srgbClr val="679146"/>
    <a:srgbClr val="659940"/>
    <a:srgbClr val="0073E6"/>
    <a:srgbClr val="4472C4"/>
    <a:srgbClr val="116FAE"/>
    <a:srgbClr val="0053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DF9C6-30A3-45A6-842E-49C9DC100C69}" v="1" dt="2023-10-24T13:13:26.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p:cViewPr varScale="1">
        <p:scale>
          <a:sx n="109" d="100"/>
          <a:sy n="109" d="100"/>
        </p:scale>
        <p:origin x="58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file:///C:\chillyer\projects\FarmAndRanchIrrigationSurvey\Methods%20Used%20in%20Deciding%20When%20to%20Irrigate%20-%20SIS%20vs%20nonSIS%20v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4400" dirty="0"/>
              <a:t>SIS vs Non-SIS Methods Used</a:t>
            </a:r>
            <a:br>
              <a:rPr lang="en-US" sz="3200" dirty="0"/>
            </a:br>
            <a:r>
              <a:rPr lang="en-US" sz="2000" dirty="0"/>
              <a:t>From the last eight US Farm And Ranch Irrigation Surveys</a:t>
            </a:r>
            <a:endParaRPr lang="en-US" sz="3200"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'SIS vs Non-SIS (National)'!$I$21</c:f>
              <c:strCache>
                <c:ptCount val="1"/>
                <c:pt idx="0">
                  <c:v>SIS (National)</c:v>
                </c:pt>
              </c:strCache>
            </c:strRef>
          </c:tx>
          <c:spPr>
            <a:solidFill>
              <a:schemeClr val="accent1"/>
            </a:solidFill>
            <a:ln>
              <a:noFill/>
            </a:ln>
            <a:effectLst/>
          </c:spPr>
          <c:invertIfNegative val="0"/>
          <c:cat>
            <c:strRef>
              <c:f>'SIS vs Non-SIS (CA)'!$J$20:$Q$20</c:f>
              <c:strCache>
                <c:ptCount val="8"/>
                <c:pt idx="0">
                  <c:v>1984</c:v>
                </c:pt>
                <c:pt idx="1">
                  <c:v>1988</c:v>
                </c:pt>
                <c:pt idx="2">
                  <c:v>1994</c:v>
                </c:pt>
                <c:pt idx="3">
                  <c:v>1998</c:v>
                </c:pt>
                <c:pt idx="4">
                  <c:v>2003</c:v>
                </c:pt>
                <c:pt idx="5">
                  <c:v>2008</c:v>
                </c:pt>
                <c:pt idx="6">
                  <c:v>2013</c:v>
                </c:pt>
                <c:pt idx="7">
                  <c:v>2018</c:v>
                </c:pt>
              </c:strCache>
            </c:strRef>
          </c:cat>
          <c:val>
            <c:numRef>
              <c:f>'SIS vs Non-SIS (National)'!$J$21:$Q$21</c:f>
              <c:numCache>
                <c:formatCode>General</c:formatCode>
                <c:ptCount val="8"/>
                <c:pt idx="0">
                  <c:v>32340</c:v>
                </c:pt>
                <c:pt idx="1">
                  <c:v>36353</c:v>
                </c:pt>
                <c:pt idx="2">
                  <c:v>42067</c:v>
                </c:pt>
                <c:pt idx="3">
                  <c:v>38185</c:v>
                </c:pt>
                <c:pt idx="4">
                  <c:v>47150</c:v>
                </c:pt>
                <c:pt idx="5">
                  <c:v>59773</c:v>
                </c:pt>
                <c:pt idx="6">
                  <c:v>64037</c:v>
                </c:pt>
                <c:pt idx="7">
                  <c:v>70230</c:v>
                </c:pt>
              </c:numCache>
            </c:numRef>
          </c:val>
          <c:extLst>
            <c:ext xmlns:c16="http://schemas.microsoft.com/office/drawing/2014/chart" uri="{C3380CC4-5D6E-409C-BE32-E72D297353CC}">
              <c16:uniqueId val="{00000000-D3B2-4804-AC21-2288CAC50655}"/>
            </c:ext>
          </c:extLst>
        </c:ser>
        <c:ser>
          <c:idx val="1"/>
          <c:order val="1"/>
          <c:tx>
            <c:strRef>
              <c:f>'SIS vs Non-SIS (National)'!$I$22</c:f>
              <c:strCache>
                <c:ptCount val="1"/>
                <c:pt idx="0">
                  <c:v>Non-SIS (National)</c:v>
                </c:pt>
              </c:strCache>
            </c:strRef>
          </c:tx>
          <c:spPr>
            <a:solidFill>
              <a:schemeClr val="accent2"/>
            </a:solidFill>
            <a:ln>
              <a:noFill/>
            </a:ln>
            <a:effectLst/>
          </c:spPr>
          <c:invertIfNegative val="0"/>
          <c:cat>
            <c:strRef>
              <c:f>'SIS vs Non-SIS (CA)'!$J$20:$Q$20</c:f>
              <c:strCache>
                <c:ptCount val="8"/>
                <c:pt idx="0">
                  <c:v>1984</c:v>
                </c:pt>
                <c:pt idx="1">
                  <c:v>1988</c:v>
                </c:pt>
                <c:pt idx="2">
                  <c:v>1994</c:v>
                </c:pt>
                <c:pt idx="3">
                  <c:v>1998</c:v>
                </c:pt>
                <c:pt idx="4">
                  <c:v>2003</c:v>
                </c:pt>
                <c:pt idx="5">
                  <c:v>2008</c:v>
                </c:pt>
                <c:pt idx="6">
                  <c:v>2013</c:v>
                </c:pt>
                <c:pt idx="7">
                  <c:v>2018</c:v>
                </c:pt>
              </c:strCache>
            </c:strRef>
          </c:cat>
          <c:val>
            <c:numRef>
              <c:f>'SIS vs Non-SIS (National)'!$J$22:$Q$22</c:f>
              <c:numCache>
                <c:formatCode>General</c:formatCode>
                <c:ptCount val="8"/>
                <c:pt idx="0">
                  <c:v>217086</c:v>
                </c:pt>
                <c:pt idx="1">
                  <c:v>312187</c:v>
                </c:pt>
                <c:pt idx="2">
                  <c:v>291693</c:v>
                </c:pt>
                <c:pt idx="3">
                  <c:v>332243</c:v>
                </c:pt>
                <c:pt idx="4">
                  <c:v>339706</c:v>
                </c:pt>
                <c:pt idx="5">
                  <c:v>339237</c:v>
                </c:pt>
                <c:pt idx="6">
                  <c:v>369917</c:v>
                </c:pt>
                <c:pt idx="7">
                  <c:v>371420</c:v>
                </c:pt>
              </c:numCache>
            </c:numRef>
          </c:val>
          <c:extLst>
            <c:ext xmlns:c16="http://schemas.microsoft.com/office/drawing/2014/chart" uri="{C3380CC4-5D6E-409C-BE32-E72D297353CC}">
              <c16:uniqueId val="{00000001-D3B2-4804-AC21-2288CAC50655}"/>
            </c:ext>
          </c:extLst>
        </c:ser>
        <c:dLbls>
          <c:showLegendKey val="0"/>
          <c:showVal val="0"/>
          <c:showCatName val="0"/>
          <c:showSerName val="0"/>
          <c:showPercent val="0"/>
          <c:showBubbleSize val="0"/>
        </c:dLbls>
        <c:gapWidth val="180"/>
        <c:overlap val="-30"/>
        <c:axId val="508233032"/>
        <c:axId val="508233424"/>
      </c:barChart>
      <c:catAx>
        <c:axId val="50823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08233424"/>
        <c:crosses val="autoZero"/>
        <c:auto val="1"/>
        <c:lblAlgn val="ctr"/>
        <c:lblOffset val="100"/>
        <c:noMultiLvlLbl val="0"/>
      </c:catAx>
      <c:valAx>
        <c:axId val="508233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8233032"/>
        <c:crosses val="autoZero"/>
        <c:crossBetween val="between"/>
        <c:dispUnits>
          <c:builtInUnit val="thousand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hyperlink" Target="https://app.smartsheet.com/b/form/fcdb70b518dc41f2bf65640bc6130129" TargetMode="Externa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hyperlink" Target="https://app.smartsheet.com/b/form/fcdb70b518dc41f2bf65640bc6130129" TargetMode="External"/><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249E2-0B32-46E6-92D6-2443A477153A}"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8A0A4375-690E-4A95-934D-8F9F757312A0}">
      <dgm:prSet/>
      <dgm:spPr/>
      <dgm:t>
        <a:bodyPr/>
        <a:lstStyle/>
        <a:p>
          <a:pPr>
            <a:lnSpc>
              <a:spcPct val="100000"/>
            </a:lnSpc>
          </a:pPr>
          <a:r>
            <a:rPr lang="en-US" dirty="0"/>
            <a:t>Advisory Groups</a:t>
          </a:r>
        </a:p>
      </dgm:t>
    </dgm:pt>
    <dgm:pt modelId="{3AC45AFE-A303-465D-91D7-1A502A6F309D}" type="parTrans" cxnId="{4930A420-D362-40B6-82F1-E9FB0BBEB9E6}">
      <dgm:prSet/>
      <dgm:spPr/>
      <dgm:t>
        <a:bodyPr/>
        <a:lstStyle/>
        <a:p>
          <a:endParaRPr lang="en-US"/>
        </a:p>
      </dgm:t>
    </dgm:pt>
    <dgm:pt modelId="{342EA793-4885-4FDC-B5FA-9370CF70AF46}" type="sibTrans" cxnId="{4930A420-D362-40B6-82F1-E9FB0BBEB9E6}">
      <dgm:prSet/>
      <dgm:spPr/>
      <dgm:t>
        <a:bodyPr/>
        <a:lstStyle/>
        <a:p>
          <a:endParaRPr lang="en-US"/>
        </a:p>
      </dgm:t>
    </dgm:pt>
    <dgm:pt modelId="{D48BC02C-CF63-4ED6-81AF-95043EE95F39}">
      <dgm:prSet/>
      <dgm:spPr/>
      <dgm:t>
        <a:bodyPr/>
        <a:lstStyle/>
        <a:p>
          <a:pPr>
            <a:lnSpc>
              <a:spcPct val="100000"/>
            </a:lnSpc>
          </a:pPr>
          <a:r>
            <a:rPr lang="en-US" dirty="0"/>
            <a:t>Strategic in nature, providing longer term guidance in a subject area</a:t>
          </a:r>
        </a:p>
      </dgm:t>
    </dgm:pt>
    <dgm:pt modelId="{BCE538CF-8A40-4979-A67D-FE837B25D47B}" type="parTrans" cxnId="{FCDCF55D-E3AB-445C-B4C4-AABE758CD78A}">
      <dgm:prSet/>
      <dgm:spPr/>
      <dgm:t>
        <a:bodyPr/>
        <a:lstStyle/>
        <a:p>
          <a:endParaRPr lang="en-US"/>
        </a:p>
      </dgm:t>
    </dgm:pt>
    <dgm:pt modelId="{DA2A719B-C88C-4B72-9713-51FF845E0221}" type="sibTrans" cxnId="{FCDCF55D-E3AB-445C-B4C4-AABE758CD78A}">
      <dgm:prSet/>
      <dgm:spPr/>
      <dgm:t>
        <a:bodyPr/>
        <a:lstStyle/>
        <a:p>
          <a:endParaRPr lang="en-US"/>
        </a:p>
      </dgm:t>
    </dgm:pt>
    <dgm:pt modelId="{C1413E16-540D-4E2D-B970-5309AC39BEC2}">
      <dgm:prSet/>
      <dgm:spPr/>
      <dgm:t>
        <a:bodyPr/>
        <a:lstStyle/>
        <a:p>
          <a:pPr>
            <a:lnSpc>
              <a:spcPct val="100000"/>
            </a:lnSpc>
          </a:pPr>
          <a:r>
            <a:rPr lang="en-US"/>
            <a:t>Working Groups</a:t>
          </a:r>
        </a:p>
      </dgm:t>
    </dgm:pt>
    <dgm:pt modelId="{2639A18C-1858-40BC-8719-CE090203412C}" type="parTrans" cxnId="{EFA67A53-5396-48E4-999F-78D421DDCA78}">
      <dgm:prSet/>
      <dgm:spPr/>
      <dgm:t>
        <a:bodyPr/>
        <a:lstStyle/>
        <a:p>
          <a:endParaRPr lang="en-US"/>
        </a:p>
      </dgm:t>
    </dgm:pt>
    <dgm:pt modelId="{B3E291E9-C5B4-40A2-9764-EB6EAF051091}" type="sibTrans" cxnId="{EFA67A53-5396-48E4-999F-78D421DDCA78}">
      <dgm:prSet/>
      <dgm:spPr/>
      <dgm:t>
        <a:bodyPr/>
        <a:lstStyle/>
        <a:p>
          <a:endParaRPr lang="en-US"/>
        </a:p>
      </dgm:t>
    </dgm:pt>
    <dgm:pt modelId="{017EE43C-D253-4A1D-A575-719BBDE2E9A6}">
      <dgm:prSet/>
      <dgm:spPr/>
      <dgm:t>
        <a:bodyPr/>
        <a:lstStyle/>
        <a:p>
          <a:pPr>
            <a:lnSpc>
              <a:spcPct val="100000"/>
            </a:lnSpc>
          </a:pPr>
          <a:r>
            <a:rPr lang="en-US"/>
            <a:t>Shorter in duration, delivering defined digital resources</a:t>
          </a:r>
        </a:p>
      </dgm:t>
    </dgm:pt>
    <dgm:pt modelId="{3ACAEA29-13DB-47BB-92A2-2124C5E696DA}" type="parTrans" cxnId="{85C9BE6B-85DE-4C9A-AED1-3B661AB274BF}">
      <dgm:prSet/>
      <dgm:spPr/>
      <dgm:t>
        <a:bodyPr/>
        <a:lstStyle/>
        <a:p>
          <a:endParaRPr lang="en-US"/>
        </a:p>
      </dgm:t>
    </dgm:pt>
    <dgm:pt modelId="{9B417998-6FA6-42E8-8999-F02DB5CB80BF}" type="sibTrans" cxnId="{85C9BE6B-85DE-4C9A-AED1-3B661AB274BF}">
      <dgm:prSet/>
      <dgm:spPr/>
      <dgm:t>
        <a:bodyPr/>
        <a:lstStyle/>
        <a:p>
          <a:endParaRPr lang="en-US"/>
        </a:p>
      </dgm:t>
    </dgm:pt>
    <dgm:pt modelId="{BA6534F6-7405-4BAA-B765-ADB32272712A}">
      <dgm:prSet/>
      <dgm:spPr/>
      <dgm:t>
        <a:bodyPr/>
        <a:lstStyle/>
        <a:p>
          <a:pPr>
            <a:lnSpc>
              <a:spcPct val="100000"/>
            </a:lnSpc>
          </a:pPr>
          <a:r>
            <a:rPr lang="en-US" dirty="0"/>
            <a:t>Member organizations affirmatively join a Working Groups via </a:t>
          </a:r>
          <a:r>
            <a:rPr lang="en-US" dirty="0">
              <a:hlinkClick xmlns:r="http://schemas.openxmlformats.org/officeDocument/2006/relationships" r:id="rId1"/>
            </a:rPr>
            <a:t>Join Form</a:t>
          </a:r>
          <a:endParaRPr lang="en-US" dirty="0"/>
        </a:p>
      </dgm:t>
    </dgm:pt>
    <dgm:pt modelId="{AFB685FC-7799-446C-820F-AED9C888E351}" type="parTrans" cxnId="{23CF5508-5207-4A9E-A616-83D8FD95DCED}">
      <dgm:prSet/>
      <dgm:spPr/>
      <dgm:t>
        <a:bodyPr/>
        <a:lstStyle/>
        <a:p>
          <a:endParaRPr lang="en-US"/>
        </a:p>
      </dgm:t>
    </dgm:pt>
    <dgm:pt modelId="{D26A4AC9-415A-48C8-AD0B-50654183D2A0}" type="sibTrans" cxnId="{23CF5508-5207-4A9E-A616-83D8FD95DCED}">
      <dgm:prSet/>
      <dgm:spPr/>
      <dgm:t>
        <a:bodyPr/>
        <a:lstStyle/>
        <a:p>
          <a:endParaRPr lang="en-US"/>
        </a:p>
      </dgm:t>
    </dgm:pt>
    <dgm:pt modelId="{69B61141-3A87-4963-B860-7F6E45500D3A}">
      <dgm:prSet/>
      <dgm:spPr/>
      <dgm:t>
        <a:bodyPr/>
        <a:lstStyle/>
        <a:p>
          <a:pPr>
            <a:lnSpc>
              <a:spcPct val="100000"/>
            </a:lnSpc>
          </a:pPr>
          <a:r>
            <a:rPr lang="en-US" dirty="0"/>
            <a:t>Organizational participation must be confirmed by AgGateway primary contact per IP policy</a:t>
          </a:r>
        </a:p>
      </dgm:t>
    </dgm:pt>
    <dgm:pt modelId="{80C85938-C394-4576-BC79-EDF0343A93A9}" type="parTrans" cxnId="{166F5D60-0EA3-413A-AF11-7EF0ED341FE8}">
      <dgm:prSet/>
      <dgm:spPr/>
      <dgm:t>
        <a:bodyPr/>
        <a:lstStyle/>
        <a:p>
          <a:endParaRPr lang="en-US"/>
        </a:p>
      </dgm:t>
    </dgm:pt>
    <dgm:pt modelId="{E11A8E10-3C18-48E3-A4C8-E3AF14E475F2}" type="sibTrans" cxnId="{166F5D60-0EA3-413A-AF11-7EF0ED341FE8}">
      <dgm:prSet/>
      <dgm:spPr/>
      <dgm:t>
        <a:bodyPr/>
        <a:lstStyle/>
        <a:p>
          <a:endParaRPr lang="en-US"/>
        </a:p>
      </dgm:t>
    </dgm:pt>
    <dgm:pt modelId="{0F9F70DF-DCE7-49EE-8A05-74EE3A8BB560}" type="pres">
      <dgm:prSet presAssocID="{D60249E2-0B32-46E6-92D6-2443A477153A}" presName="root" presStyleCnt="0">
        <dgm:presLayoutVars>
          <dgm:dir/>
          <dgm:resizeHandles val="exact"/>
        </dgm:presLayoutVars>
      </dgm:prSet>
      <dgm:spPr/>
    </dgm:pt>
    <dgm:pt modelId="{E4BC16A4-FE52-4565-A2A5-D0DA133D3313}" type="pres">
      <dgm:prSet presAssocID="{8A0A4375-690E-4A95-934D-8F9F757312A0}" presName="compNode" presStyleCnt="0"/>
      <dgm:spPr/>
    </dgm:pt>
    <dgm:pt modelId="{D02D9C3A-9793-4F57-9953-B936F3F4222F}" type="pres">
      <dgm:prSet presAssocID="{8A0A4375-690E-4A95-934D-8F9F757312A0}" presName="bgRect" presStyleLbl="bgShp" presStyleIdx="0" presStyleCnt="3"/>
      <dgm:spPr/>
    </dgm:pt>
    <dgm:pt modelId="{B123427C-21BB-4823-8B10-572283CC66B4}" type="pres">
      <dgm:prSet presAssocID="{8A0A4375-690E-4A95-934D-8F9F757312A0}" presName="iconRect" presStyleLbl="node1" presStyleIdx="0" presStyleCnt="3"/>
      <dgm:spPr>
        <a:blipFill>
          <a:blip xmlns:r="http://schemas.openxmlformats.org/officeDocument/2006/relationships"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Lecturer"/>
        </a:ext>
      </dgm:extLst>
    </dgm:pt>
    <dgm:pt modelId="{CB582F80-6B50-4737-A7F0-38DB11443DD0}" type="pres">
      <dgm:prSet presAssocID="{8A0A4375-690E-4A95-934D-8F9F757312A0}" presName="spaceRect" presStyleCnt="0"/>
      <dgm:spPr/>
    </dgm:pt>
    <dgm:pt modelId="{D95A72C9-489F-4F01-83CA-80AD75453BAF}" type="pres">
      <dgm:prSet presAssocID="{8A0A4375-690E-4A95-934D-8F9F757312A0}" presName="parTx" presStyleLbl="revTx" presStyleIdx="0" presStyleCnt="6">
        <dgm:presLayoutVars>
          <dgm:chMax val="0"/>
          <dgm:chPref val="0"/>
        </dgm:presLayoutVars>
      </dgm:prSet>
      <dgm:spPr/>
    </dgm:pt>
    <dgm:pt modelId="{44879265-A075-4D9D-844B-0E4892F88B42}" type="pres">
      <dgm:prSet presAssocID="{8A0A4375-690E-4A95-934D-8F9F757312A0}" presName="desTx" presStyleLbl="revTx" presStyleIdx="1" presStyleCnt="6">
        <dgm:presLayoutVars/>
      </dgm:prSet>
      <dgm:spPr/>
    </dgm:pt>
    <dgm:pt modelId="{AF72CCA0-E457-49C9-897A-D7CEDD79C0C5}" type="pres">
      <dgm:prSet presAssocID="{342EA793-4885-4FDC-B5FA-9370CF70AF46}" presName="sibTrans" presStyleCnt="0"/>
      <dgm:spPr/>
    </dgm:pt>
    <dgm:pt modelId="{87105C61-E0C1-4714-BFB8-3D43CC7BC84C}" type="pres">
      <dgm:prSet presAssocID="{C1413E16-540D-4E2D-B970-5309AC39BEC2}" presName="compNode" presStyleCnt="0"/>
      <dgm:spPr/>
    </dgm:pt>
    <dgm:pt modelId="{C517E8EB-B5C1-43AB-B5DF-3688B5B93813}" type="pres">
      <dgm:prSet presAssocID="{C1413E16-540D-4E2D-B970-5309AC39BEC2}" presName="bgRect" presStyleLbl="bgShp" presStyleIdx="1" presStyleCnt="3"/>
      <dgm:spPr/>
    </dgm:pt>
    <dgm:pt modelId="{22D8181C-2E34-49E8-8214-7D5AEEBE6303}" type="pres">
      <dgm:prSet presAssocID="{C1413E16-540D-4E2D-B970-5309AC39BEC2}" presName="iconRect" presStyleLbl="node1" presStyleIdx="1" presStyleCnt="3"/>
      <dgm:spPr>
        <a:blipFill>
          <a:blip xmlns:r="http://schemas.openxmlformats.org/officeDocument/2006/relationships"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Stopwatch"/>
        </a:ext>
      </dgm:extLst>
    </dgm:pt>
    <dgm:pt modelId="{0ADFE1B5-ABE9-4D2D-ACDA-08171D624F33}" type="pres">
      <dgm:prSet presAssocID="{C1413E16-540D-4E2D-B970-5309AC39BEC2}" presName="spaceRect" presStyleCnt="0"/>
      <dgm:spPr/>
    </dgm:pt>
    <dgm:pt modelId="{CEF8EDCA-306B-4E18-BC7B-A2710B413229}" type="pres">
      <dgm:prSet presAssocID="{C1413E16-540D-4E2D-B970-5309AC39BEC2}" presName="parTx" presStyleLbl="revTx" presStyleIdx="2" presStyleCnt="6">
        <dgm:presLayoutVars>
          <dgm:chMax val="0"/>
          <dgm:chPref val="0"/>
        </dgm:presLayoutVars>
      </dgm:prSet>
      <dgm:spPr/>
    </dgm:pt>
    <dgm:pt modelId="{F2589858-638C-448B-B37E-B82664E4EA10}" type="pres">
      <dgm:prSet presAssocID="{C1413E16-540D-4E2D-B970-5309AC39BEC2}" presName="desTx" presStyleLbl="revTx" presStyleIdx="3" presStyleCnt="6">
        <dgm:presLayoutVars/>
      </dgm:prSet>
      <dgm:spPr/>
    </dgm:pt>
    <dgm:pt modelId="{64A74B6F-1252-4953-A42A-0ACFF0A00383}" type="pres">
      <dgm:prSet presAssocID="{B3E291E9-C5B4-40A2-9764-EB6EAF051091}" presName="sibTrans" presStyleCnt="0"/>
      <dgm:spPr/>
    </dgm:pt>
    <dgm:pt modelId="{B2C71039-FA5F-485B-8754-F71CEECAAE05}" type="pres">
      <dgm:prSet presAssocID="{BA6534F6-7405-4BAA-B765-ADB32272712A}" presName="compNode" presStyleCnt="0"/>
      <dgm:spPr/>
    </dgm:pt>
    <dgm:pt modelId="{8195408E-D7EE-4D89-B173-AC895D5A9038}" type="pres">
      <dgm:prSet presAssocID="{BA6534F6-7405-4BAA-B765-ADB32272712A}" presName="bgRect" presStyleLbl="bgShp" presStyleIdx="2" presStyleCnt="3"/>
      <dgm:spPr/>
    </dgm:pt>
    <dgm:pt modelId="{8A1081AA-DAC3-4480-83E6-CB4373D67863}" type="pres">
      <dgm:prSet presAssocID="{BA6534F6-7405-4BAA-B765-ADB32272712A}" presName="iconRect" presStyleLbl="node1" presStyleIdx="2" presStyleCnt="3"/>
      <dgm:spPr>
        <a:blipFill>
          <a:blip xmlns:r="http://schemas.openxmlformats.org/officeDocument/2006/relationships"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Users"/>
        </a:ext>
      </dgm:extLst>
    </dgm:pt>
    <dgm:pt modelId="{AF8456E8-755F-4B36-84D8-0B9040BB0468}" type="pres">
      <dgm:prSet presAssocID="{BA6534F6-7405-4BAA-B765-ADB32272712A}" presName="spaceRect" presStyleCnt="0"/>
      <dgm:spPr/>
    </dgm:pt>
    <dgm:pt modelId="{4B4A1EFE-B3FF-44D2-BFFF-98D2A5A3E8B2}" type="pres">
      <dgm:prSet presAssocID="{BA6534F6-7405-4BAA-B765-ADB32272712A}" presName="parTx" presStyleLbl="revTx" presStyleIdx="4" presStyleCnt="6">
        <dgm:presLayoutVars>
          <dgm:chMax val="0"/>
          <dgm:chPref val="0"/>
        </dgm:presLayoutVars>
      </dgm:prSet>
      <dgm:spPr/>
    </dgm:pt>
    <dgm:pt modelId="{01C23838-3B47-4B90-990B-01106EF2B8D5}" type="pres">
      <dgm:prSet presAssocID="{BA6534F6-7405-4BAA-B765-ADB32272712A}" presName="desTx" presStyleLbl="revTx" presStyleIdx="5" presStyleCnt="6">
        <dgm:presLayoutVars/>
      </dgm:prSet>
      <dgm:spPr/>
    </dgm:pt>
  </dgm:ptLst>
  <dgm:cxnLst>
    <dgm:cxn modelId="{F9FD5F04-82E9-4558-A64F-D106C9F1FBC8}" type="presOf" srcId="{69B61141-3A87-4963-B860-7F6E45500D3A}" destId="{01C23838-3B47-4B90-990B-01106EF2B8D5}" srcOrd="0" destOrd="0" presId="urn:microsoft.com/office/officeart/2018/2/layout/IconVerticalSolidList"/>
    <dgm:cxn modelId="{23CF5508-5207-4A9E-A616-83D8FD95DCED}" srcId="{D60249E2-0B32-46E6-92D6-2443A477153A}" destId="{BA6534F6-7405-4BAA-B765-ADB32272712A}" srcOrd="2" destOrd="0" parTransId="{AFB685FC-7799-446C-820F-AED9C888E351}" sibTransId="{D26A4AC9-415A-48C8-AD0B-50654183D2A0}"/>
    <dgm:cxn modelId="{4930A420-D362-40B6-82F1-E9FB0BBEB9E6}" srcId="{D60249E2-0B32-46E6-92D6-2443A477153A}" destId="{8A0A4375-690E-4A95-934D-8F9F757312A0}" srcOrd="0" destOrd="0" parTransId="{3AC45AFE-A303-465D-91D7-1A502A6F309D}" sibTransId="{342EA793-4885-4FDC-B5FA-9370CF70AF46}"/>
    <dgm:cxn modelId="{FCDCF55D-E3AB-445C-B4C4-AABE758CD78A}" srcId="{8A0A4375-690E-4A95-934D-8F9F757312A0}" destId="{D48BC02C-CF63-4ED6-81AF-95043EE95F39}" srcOrd="0" destOrd="0" parTransId="{BCE538CF-8A40-4979-A67D-FE837B25D47B}" sibTransId="{DA2A719B-C88C-4B72-9713-51FF845E0221}"/>
    <dgm:cxn modelId="{166F5D60-0EA3-413A-AF11-7EF0ED341FE8}" srcId="{BA6534F6-7405-4BAA-B765-ADB32272712A}" destId="{69B61141-3A87-4963-B860-7F6E45500D3A}" srcOrd="0" destOrd="0" parTransId="{80C85938-C394-4576-BC79-EDF0343A93A9}" sibTransId="{E11A8E10-3C18-48E3-A4C8-E3AF14E475F2}"/>
    <dgm:cxn modelId="{D44AAE4B-41E2-4B39-8E0A-043965A6DC0C}" type="presOf" srcId="{8A0A4375-690E-4A95-934D-8F9F757312A0}" destId="{D95A72C9-489F-4F01-83CA-80AD75453BAF}" srcOrd="0" destOrd="0" presId="urn:microsoft.com/office/officeart/2018/2/layout/IconVerticalSolidList"/>
    <dgm:cxn modelId="{85C9BE6B-85DE-4C9A-AED1-3B661AB274BF}" srcId="{C1413E16-540D-4E2D-B970-5309AC39BEC2}" destId="{017EE43C-D253-4A1D-A575-719BBDE2E9A6}" srcOrd="0" destOrd="0" parTransId="{3ACAEA29-13DB-47BB-92A2-2124C5E696DA}" sibTransId="{9B417998-6FA6-42E8-8999-F02DB5CB80BF}"/>
    <dgm:cxn modelId="{B6F51C52-C266-44FF-8701-448F68D2FCD6}" type="presOf" srcId="{BA6534F6-7405-4BAA-B765-ADB32272712A}" destId="{4B4A1EFE-B3FF-44D2-BFFF-98D2A5A3E8B2}" srcOrd="0" destOrd="0" presId="urn:microsoft.com/office/officeart/2018/2/layout/IconVerticalSolidList"/>
    <dgm:cxn modelId="{EFA67A53-5396-48E4-999F-78D421DDCA78}" srcId="{D60249E2-0B32-46E6-92D6-2443A477153A}" destId="{C1413E16-540D-4E2D-B970-5309AC39BEC2}" srcOrd="1" destOrd="0" parTransId="{2639A18C-1858-40BC-8719-CE090203412C}" sibTransId="{B3E291E9-C5B4-40A2-9764-EB6EAF051091}"/>
    <dgm:cxn modelId="{C8A78475-F04D-4CA6-B90F-CDA0AD035112}" type="presOf" srcId="{D60249E2-0B32-46E6-92D6-2443A477153A}" destId="{0F9F70DF-DCE7-49EE-8A05-74EE3A8BB560}" srcOrd="0" destOrd="0" presId="urn:microsoft.com/office/officeart/2018/2/layout/IconVerticalSolidList"/>
    <dgm:cxn modelId="{20CC9279-075B-4488-AD01-6EEC57D2BBEB}" type="presOf" srcId="{017EE43C-D253-4A1D-A575-719BBDE2E9A6}" destId="{F2589858-638C-448B-B37E-B82664E4EA10}" srcOrd="0" destOrd="0" presId="urn:microsoft.com/office/officeart/2018/2/layout/IconVerticalSolidList"/>
    <dgm:cxn modelId="{D8CA62A8-B26C-4822-BBAF-340DDDB09951}" type="presOf" srcId="{D48BC02C-CF63-4ED6-81AF-95043EE95F39}" destId="{44879265-A075-4D9D-844B-0E4892F88B42}" srcOrd="0" destOrd="0" presId="urn:microsoft.com/office/officeart/2018/2/layout/IconVerticalSolidList"/>
    <dgm:cxn modelId="{F61839DC-4D8F-4DBC-9F94-BFDEB37C7BE0}" type="presOf" srcId="{C1413E16-540D-4E2D-B970-5309AC39BEC2}" destId="{CEF8EDCA-306B-4E18-BC7B-A2710B413229}" srcOrd="0" destOrd="0" presId="urn:microsoft.com/office/officeart/2018/2/layout/IconVerticalSolidList"/>
    <dgm:cxn modelId="{2D20010C-B51C-40CB-8F5E-EA9F9BD3790B}" type="presParOf" srcId="{0F9F70DF-DCE7-49EE-8A05-74EE3A8BB560}" destId="{E4BC16A4-FE52-4565-A2A5-D0DA133D3313}" srcOrd="0" destOrd="0" presId="urn:microsoft.com/office/officeart/2018/2/layout/IconVerticalSolidList"/>
    <dgm:cxn modelId="{18946AD2-9B55-4D22-9721-DEC4EB10A5AC}" type="presParOf" srcId="{E4BC16A4-FE52-4565-A2A5-D0DA133D3313}" destId="{D02D9C3A-9793-4F57-9953-B936F3F4222F}" srcOrd="0" destOrd="0" presId="urn:microsoft.com/office/officeart/2018/2/layout/IconVerticalSolidList"/>
    <dgm:cxn modelId="{BE334FCD-4AAB-4126-94C7-1DEFF2C6279C}" type="presParOf" srcId="{E4BC16A4-FE52-4565-A2A5-D0DA133D3313}" destId="{B123427C-21BB-4823-8B10-572283CC66B4}" srcOrd="1" destOrd="0" presId="urn:microsoft.com/office/officeart/2018/2/layout/IconVerticalSolidList"/>
    <dgm:cxn modelId="{950F9670-C026-4005-9D8E-F7A7C5FDFB4E}" type="presParOf" srcId="{E4BC16A4-FE52-4565-A2A5-D0DA133D3313}" destId="{CB582F80-6B50-4737-A7F0-38DB11443DD0}" srcOrd="2" destOrd="0" presId="urn:microsoft.com/office/officeart/2018/2/layout/IconVerticalSolidList"/>
    <dgm:cxn modelId="{0D0E3F76-A16A-407F-BFF9-85737084D271}" type="presParOf" srcId="{E4BC16A4-FE52-4565-A2A5-D0DA133D3313}" destId="{D95A72C9-489F-4F01-83CA-80AD75453BAF}" srcOrd="3" destOrd="0" presId="urn:microsoft.com/office/officeart/2018/2/layout/IconVerticalSolidList"/>
    <dgm:cxn modelId="{E9DE418D-A944-4E14-B7C1-DE5234014D72}" type="presParOf" srcId="{E4BC16A4-FE52-4565-A2A5-D0DA133D3313}" destId="{44879265-A075-4D9D-844B-0E4892F88B42}" srcOrd="4" destOrd="0" presId="urn:microsoft.com/office/officeart/2018/2/layout/IconVerticalSolidList"/>
    <dgm:cxn modelId="{55E8DEEB-814B-471F-ACA7-17536D56EDD4}" type="presParOf" srcId="{0F9F70DF-DCE7-49EE-8A05-74EE3A8BB560}" destId="{AF72CCA0-E457-49C9-897A-D7CEDD79C0C5}" srcOrd="1" destOrd="0" presId="urn:microsoft.com/office/officeart/2018/2/layout/IconVerticalSolidList"/>
    <dgm:cxn modelId="{69EE6BAA-BCC0-4AFC-AE32-3134569467B0}" type="presParOf" srcId="{0F9F70DF-DCE7-49EE-8A05-74EE3A8BB560}" destId="{87105C61-E0C1-4714-BFB8-3D43CC7BC84C}" srcOrd="2" destOrd="0" presId="urn:microsoft.com/office/officeart/2018/2/layout/IconVerticalSolidList"/>
    <dgm:cxn modelId="{CF8C3DD1-3CF6-49CA-B255-CA71AF215AD0}" type="presParOf" srcId="{87105C61-E0C1-4714-BFB8-3D43CC7BC84C}" destId="{C517E8EB-B5C1-43AB-B5DF-3688B5B93813}" srcOrd="0" destOrd="0" presId="urn:microsoft.com/office/officeart/2018/2/layout/IconVerticalSolidList"/>
    <dgm:cxn modelId="{5DB380E6-3A86-4E82-B8B4-D810BC7431D6}" type="presParOf" srcId="{87105C61-E0C1-4714-BFB8-3D43CC7BC84C}" destId="{22D8181C-2E34-49E8-8214-7D5AEEBE6303}" srcOrd="1" destOrd="0" presId="urn:microsoft.com/office/officeart/2018/2/layout/IconVerticalSolidList"/>
    <dgm:cxn modelId="{368782B6-70C8-4AFD-893D-A3B969786065}" type="presParOf" srcId="{87105C61-E0C1-4714-BFB8-3D43CC7BC84C}" destId="{0ADFE1B5-ABE9-4D2D-ACDA-08171D624F33}" srcOrd="2" destOrd="0" presId="urn:microsoft.com/office/officeart/2018/2/layout/IconVerticalSolidList"/>
    <dgm:cxn modelId="{787E5BE1-F119-4CF2-8D67-3F7BF6BF6F6A}" type="presParOf" srcId="{87105C61-E0C1-4714-BFB8-3D43CC7BC84C}" destId="{CEF8EDCA-306B-4E18-BC7B-A2710B413229}" srcOrd="3" destOrd="0" presId="urn:microsoft.com/office/officeart/2018/2/layout/IconVerticalSolidList"/>
    <dgm:cxn modelId="{D19B7A11-B4F2-46F0-8260-BC835A11584A}" type="presParOf" srcId="{87105C61-E0C1-4714-BFB8-3D43CC7BC84C}" destId="{F2589858-638C-448B-B37E-B82664E4EA10}" srcOrd="4" destOrd="0" presId="urn:microsoft.com/office/officeart/2018/2/layout/IconVerticalSolidList"/>
    <dgm:cxn modelId="{76A6B544-B873-4E31-A1BB-61DAABCE50CE}" type="presParOf" srcId="{0F9F70DF-DCE7-49EE-8A05-74EE3A8BB560}" destId="{64A74B6F-1252-4953-A42A-0ACFF0A00383}" srcOrd="3" destOrd="0" presId="urn:microsoft.com/office/officeart/2018/2/layout/IconVerticalSolidList"/>
    <dgm:cxn modelId="{D20FD014-939E-4276-A9C8-EB86D3419346}" type="presParOf" srcId="{0F9F70DF-DCE7-49EE-8A05-74EE3A8BB560}" destId="{B2C71039-FA5F-485B-8754-F71CEECAAE05}" srcOrd="4" destOrd="0" presId="urn:microsoft.com/office/officeart/2018/2/layout/IconVerticalSolidList"/>
    <dgm:cxn modelId="{A634D113-AA2A-4B80-99F8-9B49BAD670A1}" type="presParOf" srcId="{B2C71039-FA5F-485B-8754-F71CEECAAE05}" destId="{8195408E-D7EE-4D89-B173-AC895D5A9038}" srcOrd="0" destOrd="0" presId="urn:microsoft.com/office/officeart/2018/2/layout/IconVerticalSolidList"/>
    <dgm:cxn modelId="{852F9579-F7FD-4E7E-B6B4-DE86553C81E6}" type="presParOf" srcId="{B2C71039-FA5F-485B-8754-F71CEECAAE05}" destId="{8A1081AA-DAC3-4480-83E6-CB4373D67863}" srcOrd="1" destOrd="0" presId="urn:microsoft.com/office/officeart/2018/2/layout/IconVerticalSolidList"/>
    <dgm:cxn modelId="{00D5C1EA-FB3C-4C46-B09C-CE1FADFB7375}" type="presParOf" srcId="{B2C71039-FA5F-485B-8754-F71CEECAAE05}" destId="{AF8456E8-755F-4B36-84D8-0B9040BB0468}" srcOrd="2" destOrd="0" presId="urn:microsoft.com/office/officeart/2018/2/layout/IconVerticalSolidList"/>
    <dgm:cxn modelId="{98C046FC-48E3-47FC-8576-950DCFDA4266}" type="presParOf" srcId="{B2C71039-FA5F-485B-8754-F71CEECAAE05}" destId="{4B4A1EFE-B3FF-44D2-BFFF-98D2A5A3E8B2}" srcOrd="3" destOrd="0" presId="urn:microsoft.com/office/officeart/2018/2/layout/IconVerticalSolidList"/>
    <dgm:cxn modelId="{98582676-AA56-44A0-8080-E8E7467782F1}" type="presParOf" srcId="{B2C71039-FA5F-485B-8754-F71CEECAAE05}" destId="{01C23838-3B47-4B90-990B-01106EF2B8D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A365A7-BB45-4B26-B92D-9E26BA7F14A7}" type="doc">
      <dgm:prSet loTypeId="urn:microsoft.com/office/officeart/2005/8/layout/hChevron3" loCatId="process" qsTypeId="urn:microsoft.com/office/officeart/2005/8/quickstyle/3d4" qsCatId="3D" csTypeId="urn:microsoft.com/office/officeart/2005/8/colors/colorful5" csCatId="colorful" phldr="1"/>
      <dgm:spPr/>
      <dgm:t>
        <a:bodyPr/>
        <a:lstStyle/>
        <a:p>
          <a:endParaRPr lang="en-US"/>
        </a:p>
      </dgm:t>
    </dgm:pt>
    <dgm:pt modelId="{3A259186-7C09-49B2-81DE-7CB7A791A817}">
      <dgm:prSet phldrT="[Text]"/>
      <dgm:spPr/>
      <dgm:t>
        <a:bodyPr/>
        <a:lstStyle/>
        <a:p>
          <a:r>
            <a:rPr lang="en-US" dirty="0"/>
            <a:t>User Stories</a:t>
          </a:r>
        </a:p>
      </dgm:t>
    </dgm:pt>
    <dgm:pt modelId="{7E237226-0933-47BF-B7B6-81FF1BC7682E}" type="parTrans" cxnId="{443A23B7-43E9-49DA-AE8B-5CC760339476}">
      <dgm:prSet/>
      <dgm:spPr/>
      <dgm:t>
        <a:bodyPr/>
        <a:lstStyle/>
        <a:p>
          <a:endParaRPr lang="en-US"/>
        </a:p>
      </dgm:t>
    </dgm:pt>
    <dgm:pt modelId="{49D1D509-B360-4001-B2E6-3E717A4272F4}" type="sibTrans" cxnId="{443A23B7-43E9-49DA-AE8B-5CC760339476}">
      <dgm:prSet/>
      <dgm:spPr/>
      <dgm:t>
        <a:bodyPr/>
        <a:lstStyle/>
        <a:p>
          <a:endParaRPr lang="en-US"/>
        </a:p>
      </dgm:t>
    </dgm:pt>
    <dgm:pt modelId="{D0723602-B1C6-45D0-9C23-ED769B1485E3}">
      <dgm:prSet phldrT="[Text]"/>
      <dgm:spPr/>
      <dgm:t>
        <a:bodyPr/>
        <a:lstStyle/>
        <a:p>
          <a:r>
            <a:rPr lang="en-US" dirty="0"/>
            <a:t>Use  Cases</a:t>
          </a:r>
        </a:p>
      </dgm:t>
    </dgm:pt>
    <dgm:pt modelId="{FDD7611B-074D-41DB-90A5-9E2BD0FFE7AC}" type="parTrans" cxnId="{61C66859-72CF-4EC9-8A6E-3DA4085B22FA}">
      <dgm:prSet/>
      <dgm:spPr/>
      <dgm:t>
        <a:bodyPr/>
        <a:lstStyle/>
        <a:p>
          <a:endParaRPr lang="en-US"/>
        </a:p>
      </dgm:t>
    </dgm:pt>
    <dgm:pt modelId="{A5C8C043-5016-4D8A-A750-6F3472E10BEC}" type="sibTrans" cxnId="{61C66859-72CF-4EC9-8A6E-3DA4085B22FA}">
      <dgm:prSet/>
      <dgm:spPr/>
      <dgm:t>
        <a:bodyPr/>
        <a:lstStyle/>
        <a:p>
          <a:endParaRPr lang="en-US"/>
        </a:p>
      </dgm:t>
    </dgm:pt>
    <dgm:pt modelId="{9D32836A-9705-4C67-921A-DFD94B941171}">
      <dgm:prSet phldrT="[Text]"/>
      <dgm:spPr/>
      <dgm:t>
        <a:bodyPr/>
        <a:lstStyle/>
        <a:p>
          <a:r>
            <a:rPr lang="en-US" dirty="0"/>
            <a:t>Data Buckets</a:t>
          </a:r>
        </a:p>
      </dgm:t>
    </dgm:pt>
    <dgm:pt modelId="{3AAF9CC5-EAB3-49E8-BBD2-3B6F8F97693E}" type="parTrans" cxnId="{9D2FCE3A-EA57-44FD-860E-645E9BAAB219}">
      <dgm:prSet/>
      <dgm:spPr/>
      <dgm:t>
        <a:bodyPr/>
        <a:lstStyle/>
        <a:p>
          <a:endParaRPr lang="en-US"/>
        </a:p>
      </dgm:t>
    </dgm:pt>
    <dgm:pt modelId="{6F4B1067-14C7-4DCA-B8BC-66BDB924C5BB}" type="sibTrans" cxnId="{9D2FCE3A-EA57-44FD-860E-645E9BAAB219}">
      <dgm:prSet/>
      <dgm:spPr/>
      <dgm:t>
        <a:bodyPr/>
        <a:lstStyle/>
        <a:p>
          <a:endParaRPr lang="en-US"/>
        </a:p>
      </dgm:t>
    </dgm:pt>
    <dgm:pt modelId="{037755C8-8E43-45CC-AC87-01ACEDB2E220}">
      <dgm:prSet phldrT="[Text]"/>
      <dgm:spPr/>
      <dgm:t>
        <a:bodyPr/>
        <a:lstStyle/>
        <a:p>
          <a:r>
            <a:rPr lang="en-US" dirty="0"/>
            <a:t>Develop/ Gap Check</a:t>
          </a:r>
        </a:p>
      </dgm:t>
    </dgm:pt>
    <dgm:pt modelId="{92E65D04-0459-472C-A754-75F1CBA9E497}" type="parTrans" cxnId="{3F4D1A95-0F9B-485A-99EA-922124EDB873}">
      <dgm:prSet/>
      <dgm:spPr/>
      <dgm:t>
        <a:bodyPr/>
        <a:lstStyle/>
        <a:p>
          <a:endParaRPr lang="en-US"/>
        </a:p>
      </dgm:t>
    </dgm:pt>
    <dgm:pt modelId="{70FC7013-6807-40CD-951C-EF2EB8AD28EB}" type="sibTrans" cxnId="{3F4D1A95-0F9B-485A-99EA-922124EDB873}">
      <dgm:prSet/>
      <dgm:spPr/>
      <dgm:t>
        <a:bodyPr/>
        <a:lstStyle/>
        <a:p>
          <a:endParaRPr lang="en-US"/>
        </a:p>
      </dgm:t>
    </dgm:pt>
    <dgm:pt modelId="{0B11348E-B8AB-4194-B6A1-F6BD0A6A7B9A}">
      <dgm:prSet phldrT="[Text]"/>
      <dgm:spPr/>
      <dgm:t>
        <a:bodyPr/>
        <a:lstStyle/>
        <a:p>
          <a:r>
            <a:rPr lang="en-US" dirty="0"/>
            <a:t>Publish</a:t>
          </a:r>
        </a:p>
      </dgm:t>
    </dgm:pt>
    <dgm:pt modelId="{C7AD3D83-3A8F-488A-BE84-F29486FBD524}" type="parTrans" cxnId="{EEC0A09E-FDDA-480D-A874-FC1A6CAE81E9}">
      <dgm:prSet/>
      <dgm:spPr/>
      <dgm:t>
        <a:bodyPr/>
        <a:lstStyle/>
        <a:p>
          <a:endParaRPr lang="en-US"/>
        </a:p>
      </dgm:t>
    </dgm:pt>
    <dgm:pt modelId="{AA61FBC5-15BB-404E-9983-D3ADBC6DBFB2}" type="sibTrans" cxnId="{EEC0A09E-FDDA-480D-A874-FC1A6CAE81E9}">
      <dgm:prSet/>
      <dgm:spPr/>
      <dgm:t>
        <a:bodyPr/>
        <a:lstStyle/>
        <a:p>
          <a:endParaRPr lang="en-US"/>
        </a:p>
      </dgm:t>
    </dgm:pt>
    <dgm:pt modelId="{0D84EA54-BE88-4467-90D1-06E840389879}" type="pres">
      <dgm:prSet presAssocID="{D4A365A7-BB45-4B26-B92D-9E26BA7F14A7}" presName="Name0" presStyleCnt="0">
        <dgm:presLayoutVars>
          <dgm:dir/>
          <dgm:resizeHandles val="exact"/>
        </dgm:presLayoutVars>
      </dgm:prSet>
      <dgm:spPr/>
    </dgm:pt>
    <dgm:pt modelId="{87CE9380-7DC2-4E87-99B8-EFFEDD8DA1EA}" type="pres">
      <dgm:prSet presAssocID="{3A259186-7C09-49B2-81DE-7CB7A791A817}" presName="parTxOnly" presStyleLbl="node1" presStyleIdx="0" presStyleCnt="5">
        <dgm:presLayoutVars>
          <dgm:bulletEnabled val="1"/>
        </dgm:presLayoutVars>
      </dgm:prSet>
      <dgm:spPr/>
    </dgm:pt>
    <dgm:pt modelId="{E63DA75E-817E-4C41-BE77-C8A89AD2B027}" type="pres">
      <dgm:prSet presAssocID="{49D1D509-B360-4001-B2E6-3E717A4272F4}" presName="parSpace" presStyleCnt="0"/>
      <dgm:spPr/>
    </dgm:pt>
    <dgm:pt modelId="{5D90BBF5-CFE3-4A3D-AD13-D846626F8B18}" type="pres">
      <dgm:prSet presAssocID="{D0723602-B1C6-45D0-9C23-ED769B1485E3}" presName="parTxOnly" presStyleLbl="node1" presStyleIdx="1" presStyleCnt="5">
        <dgm:presLayoutVars>
          <dgm:bulletEnabled val="1"/>
        </dgm:presLayoutVars>
      </dgm:prSet>
      <dgm:spPr/>
    </dgm:pt>
    <dgm:pt modelId="{37512875-3DFD-4C7A-B115-AE15CCFD9742}" type="pres">
      <dgm:prSet presAssocID="{A5C8C043-5016-4D8A-A750-6F3472E10BEC}" presName="parSpace" presStyleCnt="0"/>
      <dgm:spPr/>
    </dgm:pt>
    <dgm:pt modelId="{D5264BEE-0533-4ACF-9E99-5609B0725347}" type="pres">
      <dgm:prSet presAssocID="{9D32836A-9705-4C67-921A-DFD94B941171}" presName="parTxOnly" presStyleLbl="node1" presStyleIdx="2" presStyleCnt="5">
        <dgm:presLayoutVars>
          <dgm:bulletEnabled val="1"/>
        </dgm:presLayoutVars>
      </dgm:prSet>
      <dgm:spPr/>
    </dgm:pt>
    <dgm:pt modelId="{641BEF9D-6224-4DCE-970F-5FC3BDAA5F08}" type="pres">
      <dgm:prSet presAssocID="{6F4B1067-14C7-4DCA-B8BC-66BDB924C5BB}" presName="parSpace" presStyleCnt="0"/>
      <dgm:spPr/>
    </dgm:pt>
    <dgm:pt modelId="{B89B48F3-9EF6-4C52-A55B-E24AF1FE876C}" type="pres">
      <dgm:prSet presAssocID="{037755C8-8E43-45CC-AC87-01ACEDB2E220}" presName="parTxOnly" presStyleLbl="node1" presStyleIdx="3" presStyleCnt="5">
        <dgm:presLayoutVars>
          <dgm:bulletEnabled val="1"/>
        </dgm:presLayoutVars>
      </dgm:prSet>
      <dgm:spPr/>
    </dgm:pt>
    <dgm:pt modelId="{4EE23CB0-92A2-4471-B125-0E3F65A12A7C}" type="pres">
      <dgm:prSet presAssocID="{70FC7013-6807-40CD-951C-EF2EB8AD28EB}" presName="parSpace" presStyleCnt="0"/>
      <dgm:spPr/>
    </dgm:pt>
    <dgm:pt modelId="{C3B906C5-D712-4AF5-8319-D816A1A26396}" type="pres">
      <dgm:prSet presAssocID="{0B11348E-B8AB-4194-B6A1-F6BD0A6A7B9A}" presName="parTxOnly" presStyleLbl="node1" presStyleIdx="4" presStyleCnt="5">
        <dgm:presLayoutVars>
          <dgm:bulletEnabled val="1"/>
        </dgm:presLayoutVars>
      </dgm:prSet>
      <dgm:spPr/>
    </dgm:pt>
  </dgm:ptLst>
  <dgm:cxnLst>
    <dgm:cxn modelId="{126BDF13-F8A0-4623-BFA7-44B890A07F58}" type="presOf" srcId="{037755C8-8E43-45CC-AC87-01ACEDB2E220}" destId="{B89B48F3-9EF6-4C52-A55B-E24AF1FE876C}" srcOrd="0" destOrd="0" presId="urn:microsoft.com/office/officeart/2005/8/layout/hChevron3"/>
    <dgm:cxn modelId="{9D2FCE3A-EA57-44FD-860E-645E9BAAB219}" srcId="{D4A365A7-BB45-4B26-B92D-9E26BA7F14A7}" destId="{9D32836A-9705-4C67-921A-DFD94B941171}" srcOrd="2" destOrd="0" parTransId="{3AAF9CC5-EAB3-49E8-BBD2-3B6F8F97693E}" sibTransId="{6F4B1067-14C7-4DCA-B8BC-66BDB924C5BB}"/>
    <dgm:cxn modelId="{996A5B42-FA10-46CC-ADBE-EE6B61C07E5D}" type="presOf" srcId="{0B11348E-B8AB-4194-B6A1-F6BD0A6A7B9A}" destId="{C3B906C5-D712-4AF5-8319-D816A1A26396}" srcOrd="0" destOrd="0" presId="urn:microsoft.com/office/officeart/2005/8/layout/hChevron3"/>
    <dgm:cxn modelId="{D859F24D-A07C-43B6-9197-523EEEFC2CB8}" type="presOf" srcId="{D4A365A7-BB45-4B26-B92D-9E26BA7F14A7}" destId="{0D84EA54-BE88-4467-90D1-06E840389879}" srcOrd="0" destOrd="0" presId="urn:microsoft.com/office/officeart/2005/8/layout/hChevron3"/>
    <dgm:cxn modelId="{61C66859-72CF-4EC9-8A6E-3DA4085B22FA}" srcId="{D4A365A7-BB45-4B26-B92D-9E26BA7F14A7}" destId="{D0723602-B1C6-45D0-9C23-ED769B1485E3}" srcOrd="1" destOrd="0" parTransId="{FDD7611B-074D-41DB-90A5-9E2BD0FFE7AC}" sibTransId="{A5C8C043-5016-4D8A-A750-6F3472E10BEC}"/>
    <dgm:cxn modelId="{AFE07882-2B13-4464-A45F-114D16077276}" type="presOf" srcId="{D0723602-B1C6-45D0-9C23-ED769B1485E3}" destId="{5D90BBF5-CFE3-4A3D-AD13-D846626F8B18}" srcOrd="0" destOrd="0" presId="urn:microsoft.com/office/officeart/2005/8/layout/hChevron3"/>
    <dgm:cxn modelId="{3F4D1A95-0F9B-485A-99EA-922124EDB873}" srcId="{D4A365A7-BB45-4B26-B92D-9E26BA7F14A7}" destId="{037755C8-8E43-45CC-AC87-01ACEDB2E220}" srcOrd="3" destOrd="0" parTransId="{92E65D04-0459-472C-A754-75F1CBA9E497}" sibTransId="{70FC7013-6807-40CD-951C-EF2EB8AD28EB}"/>
    <dgm:cxn modelId="{EEC0A09E-FDDA-480D-A874-FC1A6CAE81E9}" srcId="{D4A365A7-BB45-4B26-B92D-9E26BA7F14A7}" destId="{0B11348E-B8AB-4194-B6A1-F6BD0A6A7B9A}" srcOrd="4" destOrd="0" parTransId="{C7AD3D83-3A8F-488A-BE84-F29486FBD524}" sibTransId="{AA61FBC5-15BB-404E-9983-D3ADBC6DBFB2}"/>
    <dgm:cxn modelId="{3A783CAE-CF43-4C98-A26A-660A42855507}" type="presOf" srcId="{9D32836A-9705-4C67-921A-DFD94B941171}" destId="{D5264BEE-0533-4ACF-9E99-5609B0725347}" srcOrd="0" destOrd="0" presId="urn:microsoft.com/office/officeart/2005/8/layout/hChevron3"/>
    <dgm:cxn modelId="{682BFEB5-C70F-42C2-A99F-DE7FB9E1ACD6}" type="presOf" srcId="{3A259186-7C09-49B2-81DE-7CB7A791A817}" destId="{87CE9380-7DC2-4E87-99B8-EFFEDD8DA1EA}" srcOrd="0" destOrd="0" presId="urn:microsoft.com/office/officeart/2005/8/layout/hChevron3"/>
    <dgm:cxn modelId="{443A23B7-43E9-49DA-AE8B-5CC760339476}" srcId="{D4A365A7-BB45-4B26-B92D-9E26BA7F14A7}" destId="{3A259186-7C09-49B2-81DE-7CB7A791A817}" srcOrd="0" destOrd="0" parTransId="{7E237226-0933-47BF-B7B6-81FF1BC7682E}" sibTransId="{49D1D509-B360-4001-B2E6-3E717A4272F4}"/>
    <dgm:cxn modelId="{5E3B1B93-1C37-4460-A050-A51BEF408843}" type="presParOf" srcId="{0D84EA54-BE88-4467-90D1-06E840389879}" destId="{87CE9380-7DC2-4E87-99B8-EFFEDD8DA1EA}" srcOrd="0" destOrd="0" presId="urn:microsoft.com/office/officeart/2005/8/layout/hChevron3"/>
    <dgm:cxn modelId="{8FEECF38-2D39-411C-B34B-B5E77C69DCF0}" type="presParOf" srcId="{0D84EA54-BE88-4467-90D1-06E840389879}" destId="{E63DA75E-817E-4C41-BE77-C8A89AD2B027}" srcOrd="1" destOrd="0" presId="urn:microsoft.com/office/officeart/2005/8/layout/hChevron3"/>
    <dgm:cxn modelId="{2C0733B0-624D-4743-A02F-1132623E7A82}" type="presParOf" srcId="{0D84EA54-BE88-4467-90D1-06E840389879}" destId="{5D90BBF5-CFE3-4A3D-AD13-D846626F8B18}" srcOrd="2" destOrd="0" presId="urn:microsoft.com/office/officeart/2005/8/layout/hChevron3"/>
    <dgm:cxn modelId="{57CA513E-B950-4918-BE47-844E586C4F24}" type="presParOf" srcId="{0D84EA54-BE88-4467-90D1-06E840389879}" destId="{37512875-3DFD-4C7A-B115-AE15CCFD9742}" srcOrd="3" destOrd="0" presId="urn:microsoft.com/office/officeart/2005/8/layout/hChevron3"/>
    <dgm:cxn modelId="{2D901E6F-FB46-4A3E-9EF7-6892F21CA48A}" type="presParOf" srcId="{0D84EA54-BE88-4467-90D1-06E840389879}" destId="{D5264BEE-0533-4ACF-9E99-5609B0725347}" srcOrd="4" destOrd="0" presId="urn:microsoft.com/office/officeart/2005/8/layout/hChevron3"/>
    <dgm:cxn modelId="{F414E0E5-DB98-43BD-8BFF-2E9E5EBF960A}" type="presParOf" srcId="{0D84EA54-BE88-4467-90D1-06E840389879}" destId="{641BEF9D-6224-4DCE-970F-5FC3BDAA5F08}" srcOrd="5" destOrd="0" presId="urn:microsoft.com/office/officeart/2005/8/layout/hChevron3"/>
    <dgm:cxn modelId="{7A3FAA43-E998-440D-ADBB-174A79F9D042}" type="presParOf" srcId="{0D84EA54-BE88-4467-90D1-06E840389879}" destId="{B89B48F3-9EF6-4C52-A55B-E24AF1FE876C}" srcOrd="6" destOrd="0" presId="urn:microsoft.com/office/officeart/2005/8/layout/hChevron3"/>
    <dgm:cxn modelId="{5F355972-10C4-4981-B2F4-E70896752E77}" type="presParOf" srcId="{0D84EA54-BE88-4467-90D1-06E840389879}" destId="{4EE23CB0-92A2-4471-B125-0E3F65A12A7C}" srcOrd="7" destOrd="0" presId="urn:microsoft.com/office/officeart/2005/8/layout/hChevron3"/>
    <dgm:cxn modelId="{0AC709AF-6EE2-473A-A28C-1870EAE2A933}" type="presParOf" srcId="{0D84EA54-BE88-4467-90D1-06E840389879}" destId="{C3B906C5-D712-4AF5-8319-D816A1A26396}"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D9C3A-9793-4F57-9953-B936F3F4222F}">
      <dsp:nvSpPr>
        <dsp:cNvPr id="0" name=""/>
        <dsp:cNvSpPr/>
      </dsp:nvSpPr>
      <dsp:spPr>
        <a:xfrm>
          <a:off x="0" y="360"/>
          <a:ext cx="10515600" cy="84422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3427C-21BB-4823-8B10-572283CC66B4}">
      <dsp:nvSpPr>
        <dsp:cNvPr id="0" name=""/>
        <dsp:cNvSpPr/>
      </dsp:nvSpPr>
      <dsp:spPr>
        <a:xfrm>
          <a:off x="255379" y="190312"/>
          <a:ext cx="464325" cy="464325"/>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A72C9-489F-4F01-83CA-80AD75453BAF}">
      <dsp:nvSpPr>
        <dsp:cNvPr id="0" name=""/>
        <dsp:cNvSpPr/>
      </dsp:nvSpPr>
      <dsp:spPr>
        <a:xfrm>
          <a:off x="975083" y="360"/>
          <a:ext cx="4732020" cy="84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7" tIns="89347" rIns="89347" bIns="89347" numCol="1" spcCol="1270" anchor="ctr" anchorCtr="0">
          <a:noAutofit/>
        </a:bodyPr>
        <a:lstStyle/>
        <a:p>
          <a:pPr marL="0" lvl="0" indent="0" algn="l" defTabSz="977900">
            <a:lnSpc>
              <a:spcPct val="100000"/>
            </a:lnSpc>
            <a:spcBef>
              <a:spcPct val="0"/>
            </a:spcBef>
            <a:spcAft>
              <a:spcPct val="35000"/>
            </a:spcAft>
            <a:buNone/>
          </a:pPr>
          <a:r>
            <a:rPr lang="en-US" sz="2200" kern="1200" dirty="0"/>
            <a:t>Advisory Groups</a:t>
          </a:r>
        </a:p>
      </dsp:txBody>
      <dsp:txXfrm>
        <a:off x="975083" y="360"/>
        <a:ext cx="4732020" cy="844228"/>
      </dsp:txXfrm>
    </dsp:sp>
    <dsp:sp modelId="{44879265-A075-4D9D-844B-0E4892F88B42}">
      <dsp:nvSpPr>
        <dsp:cNvPr id="0" name=""/>
        <dsp:cNvSpPr/>
      </dsp:nvSpPr>
      <dsp:spPr>
        <a:xfrm>
          <a:off x="5707103" y="360"/>
          <a:ext cx="4808496" cy="84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7" tIns="89347" rIns="89347" bIns="89347" numCol="1" spcCol="1270" anchor="ctr" anchorCtr="0">
          <a:noAutofit/>
        </a:bodyPr>
        <a:lstStyle/>
        <a:p>
          <a:pPr marL="0" lvl="0" indent="0" algn="l" defTabSz="755650">
            <a:lnSpc>
              <a:spcPct val="100000"/>
            </a:lnSpc>
            <a:spcBef>
              <a:spcPct val="0"/>
            </a:spcBef>
            <a:spcAft>
              <a:spcPct val="35000"/>
            </a:spcAft>
            <a:buNone/>
          </a:pPr>
          <a:r>
            <a:rPr lang="en-US" sz="1700" kern="1200" dirty="0"/>
            <a:t>Strategic in nature, providing longer term guidance in a subject area</a:t>
          </a:r>
        </a:p>
      </dsp:txBody>
      <dsp:txXfrm>
        <a:off x="5707103" y="360"/>
        <a:ext cx="4808496" cy="844228"/>
      </dsp:txXfrm>
    </dsp:sp>
    <dsp:sp modelId="{C517E8EB-B5C1-43AB-B5DF-3688B5B93813}">
      <dsp:nvSpPr>
        <dsp:cNvPr id="0" name=""/>
        <dsp:cNvSpPr/>
      </dsp:nvSpPr>
      <dsp:spPr>
        <a:xfrm>
          <a:off x="0" y="1055645"/>
          <a:ext cx="10515600" cy="84422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8181C-2E34-49E8-8214-7D5AEEBE6303}">
      <dsp:nvSpPr>
        <dsp:cNvPr id="0" name=""/>
        <dsp:cNvSpPr/>
      </dsp:nvSpPr>
      <dsp:spPr>
        <a:xfrm>
          <a:off x="255379" y="1245597"/>
          <a:ext cx="464325" cy="464325"/>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8EDCA-306B-4E18-BC7B-A2710B413229}">
      <dsp:nvSpPr>
        <dsp:cNvPr id="0" name=""/>
        <dsp:cNvSpPr/>
      </dsp:nvSpPr>
      <dsp:spPr>
        <a:xfrm>
          <a:off x="975083" y="1055645"/>
          <a:ext cx="4732020" cy="84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7" tIns="89347" rIns="89347" bIns="89347" numCol="1" spcCol="1270" anchor="ctr" anchorCtr="0">
          <a:noAutofit/>
        </a:bodyPr>
        <a:lstStyle/>
        <a:p>
          <a:pPr marL="0" lvl="0" indent="0" algn="l" defTabSz="977900">
            <a:lnSpc>
              <a:spcPct val="100000"/>
            </a:lnSpc>
            <a:spcBef>
              <a:spcPct val="0"/>
            </a:spcBef>
            <a:spcAft>
              <a:spcPct val="35000"/>
            </a:spcAft>
            <a:buNone/>
          </a:pPr>
          <a:r>
            <a:rPr lang="en-US" sz="2200" kern="1200"/>
            <a:t>Working Groups</a:t>
          </a:r>
        </a:p>
      </dsp:txBody>
      <dsp:txXfrm>
        <a:off x="975083" y="1055645"/>
        <a:ext cx="4732020" cy="844228"/>
      </dsp:txXfrm>
    </dsp:sp>
    <dsp:sp modelId="{F2589858-638C-448B-B37E-B82664E4EA10}">
      <dsp:nvSpPr>
        <dsp:cNvPr id="0" name=""/>
        <dsp:cNvSpPr/>
      </dsp:nvSpPr>
      <dsp:spPr>
        <a:xfrm>
          <a:off x="5707103" y="1055645"/>
          <a:ext cx="4808496" cy="84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7" tIns="89347" rIns="89347" bIns="89347" numCol="1" spcCol="1270" anchor="ctr" anchorCtr="0">
          <a:noAutofit/>
        </a:bodyPr>
        <a:lstStyle/>
        <a:p>
          <a:pPr marL="0" lvl="0" indent="0" algn="l" defTabSz="755650">
            <a:lnSpc>
              <a:spcPct val="100000"/>
            </a:lnSpc>
            <a:spcBef>
              <a:spcPct val="0"/>
            </a:spcBef>
            <a:spcAft>
              <a:spcPct val="35000"/>
            </a:spcAft>
            <a:buNone/>
          </a:pPr>
          <a:r>
            <a:rPr lang="en-US" sz="1700" kern="1200"/>
            <a:t>Shorter in duration, delivering defined digital resources</a:t>
          </a:r>
        </a:p>
      </dsp:txBody>
      <dsp:txXfrm>
        <a:off x="5707103" y="1055645"/>
        <a:ext cx="4808496" cy="844228"/>
      </dsp:txXfrm>
    </dsp:sp>
    <dsp:sp modelId="{8195408E-D7EE-4D89-B173-AC895D5A9038}">
      <dsp:nvSpPr>
        <dsp:cNvPr id="0" name=""/>
        <dsp:cNvSpPr/>
      </dsp:nvSpPr>
      <dsp:spPr>
        <a:xfrm>
          <a:off x="0" y="2110931"/>
          <a:ext cx="10515600" cy="84422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081AA-DAC3-4480-83E6-CB4373D67863}">
      <dsp:nvSpPr>
        <dsp:cNvPr id="0" name=""/>
        <dsp:cNvSpPr/>
      </dsp:nvSpPr>
      <dsp:spPr>
        <a:xfrm>
          <a:off x="255379" y="2300882"/>
          <a:ext cx="464325" cy="464325"/>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A1EFE-B3FF-44D2-BFFF-98D2A5A3E8B2}">
      <dsp:nvSpPr>
        <dsp:cNvPr id="0" name=""/>
        <dsp:cNvSpPr/>
      </dsp:nvSpPr>
      <dsp:spPr>
        <a:xfrm>
          <a:off x="975083" y="2110931"/>
          <a:ext cx="4732020" cy="84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7" tIns="89347" rIns="89347" bIns="89347" numCol="1" spcCol="1270" anchor="ctr" anchorCtr="0">
          <a:noAutofit/>
        </a:bodyPr>
        <a:lstStyle/>
        <a:p>
          <a:pPr marL="0" lvl="0" indent="0" algn="l" defTabSz="977900">
            <a:lnSpc>
              <a:spcPct val="100000"/>
            </a:lnSpc>
            <a:spcBef>
              <a:spcPct val="0"/>
            </a:spcBef>
            <a:spcAft>
              <a:spcPct val="35000"/>
            </a:spcAft>
            <a:buNone/>
          </a:pPr>
          <a:r>
            <a:rPr lang="en-US" sz="2200" kern="1200" dirty="0"/>
            <a:t>Member organizations affirmatively join a Working Groups via </a:t>
          </a:r>
          <a:r>
            <a:rPr lang="en-US" sz="2200" kern="1200" dirty="0">
              <a:hlinkClick xmlns:r="http://schemas.openxmlformats.org/officeDocument/2006/relationships" r:id="rId7"/>
            </a:rPr>
            <a:t>Join Form</a:t>
          </a:r>
          <a:endParaRPr lang="en-US" sz="2200" kern="1200" dirty="0"/>
        </a:p>
      </dsp:txBody>
      <dsp:txXfrm>
        <a:off x="975083" y="2110931"/>
        <a:ext cx="4732020" cy="844228"/>
      </dsp:txXfrm>
    </dsp:sp>
    <dsp:sp modelId="{01C23838-3B47-4B90-990B-01106EF2B8D5}">
      <dsp:nvSpPr>
        <dsp:cNvPr id="0" name=""/>
        <dsp:cNvSpPr/>
      </dsp:nvSpPr>
      <dsp:spPr>
        <a:xfrm>
          <a:off x="5707103" y="2110931"/>
          <a:ext cx="4808496" cy="84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7" tIns="89347" rIns="89347" bIns="89347" numCol="1" spcCol="1270" anchor="ctr" anchorCtr="0">
          <a:noAutofit/>
        </a:bodyPr>
        <a:lstStyle/>
        <a:p>
          <a:pPr marL="0" lvl="0" indent="0" algn="l" defTabSz="755650">
            <a:lnSpc>
              <a:spcPct val="100000"/>
            </a:lnSpc>
            <a:spcBef>
              <a:spcPct val="0"/>
            </a:spcBef>
            <a:spcAft>
              <a:spcPct val="35000"/>
            </a:spcAft>
            <a:buNone/>
          </a:pPr>
          <a:r>
            <a:rPr lang="en-US" sz="1700" kern="1200" dirty="0"/>
            <a:t>Organizational participation must be confirmed by AgGateway primary contact per IP policy</a:t>
          </a:r>
        </a:p>
      </dsp:txBody>
      <dsp:txXfrm>
        <a:off x="5707103" y="2110931"/>
        <a:ext cx="4808496" cy="844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E9380-7DC2-4E87-99B8-EFFEDD8DA1EA}">
      <dsp:nvSpPr>
        <dsp:cNvPr id="0" name=""/>
        <dsp:cNvSpPr/>
      </dsp:nvSpPr>
      <dsp:spPr>
        <a:xfrm>
          <a:off x="992" y="2322380"/>
          <a:ext cx="1934765" cy="773906"/>
        </a:xfrm>
        <a:prstGeom prst="homePlat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User Stories</a:t>
          </a:r>
        </a:p>
      </dsp:txBody>
      <dsp:txXfrm>
        <a:off x="992" y="2322380"/>
        <a:ext cx="1741289" cy="773906"/>
      </dsp:txXfrm>
    </dsp:sp>
    <dsp:sp modelId="{5D90BBF5-CFE3-4A3D-AD13-D846626F8B18}">
      <dsp:nvSpPr>
        <dsp:cNvPr id="0" name=""/>
        <dsp:cNvSpPr/>
      </dsp:nvSpPr>
      <dsp:spPr>
        <a:xfrm>
          <a:off x="1548804" y="2322380"/>
          <a:ext cx="1934765" cy="773906"/>
        </a:xfrm>
        <a:prstGeom prst="chevron">
          <a:avLst/>
        </a:prstGeom>
        <a:solidFill>
          <a:schemeClr val="accent5">
            <a:hueOff val="-1689636"/>
            <a:satOff val="-4355"/>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Use  Cases</a:t>
          </a:r>
        </a:p>
      </dsp:txBody>
      <dsp:txXfrm>
        <a:off x="1935757" y="2322380"/>
        <a:ext cx="1160859" cy="773906"/>
      </dsp:txXfrm>
    </dsp:sp>
    <dsp:sp modelId="{D5264BEE-0533-4ACF-9E99-5609B0725347}">
      <dsp:nvSpPr>
        <dsp:cNvPr id="0" name=""/>
        <dsp:cNvSpPr/>
      </dsp:nvSpPr>
      <dsp:spPr>
        <a:xfrm>
          <a:off x="3096617" y="2322380"/>
          <a:ext cx="1934765" cy="773906"/>
        </a:xfrm>
        <a:prstGeom prst="chevron">
          <a:avLst/>
        </a:prstGeom>
        <a:solidFill>
          <a:schemeClr val="accent5">
            <a:hueOff val="-3379271"/>
            <a:satOff val="-8710"/>
            <a:lumOff val="-5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Data Buckets</a:t>
          </a:r>
        </a:p>
      </dsp:txBody>
      <dsp:txXfrm>
        <a:off x="3483570" y="2322380"/>
        <a:ext cx="1160859" cy="773906"/>
      </dsp:txXfrm>
    </dsp:sp>
    <dsp:sp modelId="{B89B48F3-9EF6-4C52-A55B-E24AF1FE876C}">
      <dsp:nvSpPr>
        <dsp:cNvPr id="0" name=""/>
        <dsp:cNvSpPr/>
      </dsp:nvSpPr>
      <dsp:spPr>
        <a:xfrm>
          <a:off x="4644429" y="2322380"/>
          <a:ext cx="1934765" cy="773906"/>
        </a:xfrm>
        <a:prstGeom prst="chevron">
          <a:avLst/>
        </a:prstGeom>
        <a:solidFill>
          <a:schemeClr val="accent5">
            <a:hueOff val="-5068907"/>
            <a:satOff val="-13064"/>
            <a:lumOff val="-8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Develop/ Gap Check</a:t>
          </a:r>
        </a:p>
      </dsp:txBody>
      <dsp:txXfrm>
        <a:off x="5031382" y="2322380"/>
        <a:ext cx="1160859" cy="773906"/>
      </dsp:txXfrm>
    </dsp:sp>
    <dsp:sp modelId="{C3B906C5-D712-4AF5-8319-D816A1A26396}">
      <dsp:nvSpPr>
        <dsp:cNvPr id="0" name=""/>
        <dsp:cNvSpPr/>
      </dsp:nvSpPr>
      <dsp:spPr>
        <a:xfrm>
          <a:off x="6192242" y="2322380"/>
          <a:ext cx="1934765" cy="773906"/>
        </a:xfrm>
        <a:prstGeom prst="chevron">
          <a:avLst/>
        </a:prstGeom>
        <a:solidFill>
          <a:schemeClr val="accent5">
            <a:hueOff val="-6758543"/>
            <a:satOff val="-17419"/>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Publish</a:t>
          </a:r>
        </a:p>
      </dsp:txBody>
      <dsp:txXfrm>
        <a:off x="6579195" y="2322380"/>
        <a:ext cx="1160859" cy="7739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0EAE7D-9278-8BD3-0221-71E8ADD031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139C95-6E7C-8AF4-5949-F6989A2078E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D984300-52E7-9542-86DC-F0F0B9F55720}" type="datetimeFigureOut">
              <a:rPr lang="en-US"/>
              <a:pPr>
                <a:defRPr/>
              </a:pPr>
              <a:t>10/24/2023</a:t>
            </a:fld>
            <a:endParaRPr lang="en-US"/>
          </a:p>
        </p:txBody>
      </p:sp>
      <p:sp>
        <p:nvSpPr>
          <p:cNvPr id="4" name="Slide Image Placeholder 3">
            <a:extLst>
              <a:ext uri="{FF2B5EF4-FFF2-40B4-BE49-F238E27FC236}">
                <a16:creationId xmlns:a16="http://schemas.microsoft.com/office/drawing/2014/main" id="{D0B5161B-FD03-9F27-70F7-BC589003C63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0A7A9F4-E692-14C0-8ED5-20ECB783E05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B550F98-8FB1-EEAD-9C21-48D8B8C19ED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1E8E709-1AEB-7110-8276-A063B3018A8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B14DCD9-26F3-2041-A928-AD87147802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73370" indent="-173370">
              <a:buFontTx/>
              <a:buChar char="-"/>
            </a:pPr>
            <a:r>
              <a:rPr lang="en-US" dirty="0"/>
              <a:t>We’re a global, non-profit organization that helps agri-businesses expand their ability to exchange and use information. </a:t>
            </a:r>
          </a:p>
          <a:p>
            <a:pPr marL="173370" indent="-173370">
              <a:buFontTx/>
              <a:buChar char="-"/>
            </a:pPr>
            <a:r>
              <a:rPr lang="en-US" dirty="0"/>
              <a:t>Agricultural companies today need to be able to access data that is timely, relevant, accurate and complete. To do that, they need standards and other connectivity resources, so that companies and systems can share information. </a:t>
            </a:r>
          </a:p>
          <a:p>
            <a:endParaRPr lang="en-US" dirty="0"/>
          </a:p>
        </p:txBody>
      </p:sp>
      <p:sp>
        <p:nvSpPr>
          <p:cNvPr id="4" name="Slide Number Placeholder 3"/>
          <p:cNvSpPr>
            <a:spLocks noGrp="1"/>
          </p:cNvSpPr>
          <p:nvPr>
            <p:ph type="sldNum" sz="quarter" idx="10"/>
          </p:nvPr>
        </p:nvSpPr>
        <p:spPr/>
        <p:txBody>
          <a:bodyPr/>
          <a:lstStyle/>
          <a:p>
            <a:fld id="{953771B6-B289-2D4C-83BF-DCD3D6868B60}" type="slidenum">
              <a:rPr lang="en-US" smtClean="0"/>
              <a:t>4</a:t>
            </a:fld>
            <a:endParaRPr lang="en-US" dirty="0"/>
          </a:p>
        </p:txBody>
      </p:sp>
    </p:spTree>
    <p:extLst>
      <p:ext uri="{BB962C8B-B14F-4D97-AF65-F5344CB8AC3E}">
        <p14:creationId xmlns:p14="http://schemas.microsoft.com/office/powerpoint/2010/main" val="1652287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the PAIL project is to provide an industry-wide format that will enable the exchange and use of data from irrigation management systems. The data are currently stored in a variety of proprietary formats; the PAIL project seeks to develop a common language that can enable integration of these disparate sources of water management information.</a:t>
            </a:r>
          </a:p>
          <a:p>
            <a:endParaRPr lang="en-US" dirty="0"/>
          </a:p>
        </p:txBody>
      </p:sp>
      <p:sp>
        <p:nvSpPr>
          <p:cNvPr id="4" name="Slide Number Placeholder 3"/>
          <p:cNvSpPr>
            <a:spLocks noGrp="1"/>
          </p:cNvSpPr>
          <p:nvPr>
            <p:ph type="sldNum" sz="quarter" idx="10"/>
          </p:nvPr>
        </p:nvSpPr>
        <p:spPr/>
        <p:txBody>
          <a:bodyPr/>
          <a:lstStyle/>
          <a:p>
            <a:fld id="{F0170BD5-1158-4D00-8B97-23F367C07F52}" type="slidenum">
              <a:rPr lang="en-US" smtClean="0"/>
              <a:t>36</a:t>
            </a:fld>
            <a:endParaRPr lang="en-US" dirty="0"/>
          </a:p>
        </p:txBody>
      </p:sp>
    </p:spTree>
    <p:extLst>
      <p:ext uri="{BB962C8B-B14F-4D97-AF65-F5344CB8AC3E}">
        <p14:creationId xmlns:p14="http://schemas.microsoft.com/office/powerpoint/2010/main" val="171204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E63FB-82D8-46FD-AC6C-59F2622AA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526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73370" indent="-173370">
              <a:buFontTx/>
              <a:buChar char="-"/>
            </a:pPr>
            <a:r>
              <a:rPr lang="en-US" dirty="0"/>
              <a:t>We’re a global, non-profit organization that helps agri-businesses expand their ability to exchange and use information. </a:t>
            </a:r>
          </a:p>
          <a:p>
            <a:pPr marL="173370" indent="-173370">
              <a:buFontTx/>
              <a:buChar char="-"/>
            </a:pPr>
            <a:r>
              <a:rPr lang="en-US" dirty="0"/>
              <a:t>Agricultural companies today need to be able to access data that is timely, relevant, accurate and complete. To do that, they need standards and other connectivity resources, so that companies and systems can share information. </a:t>
            </a:r>
          </a:p>
          <a:p>
            <a:endParaRPr lang="en-US" dirty="0"/>
          </a:p>
        </p:txBody>
      </p:sp>
      <p:sp>
        <p:nvSpPr>
          <p:cNvPr id="4" name="Slide Number Placeholder 3"/>
          <p:cNvSpPr>
            <a:spLocks noGrp="1"/>
          </p:cNvSpPr>
          <p:nvPr>
            <p:ph type="sldNum" sz="quarter" idx="10"/>
          </p:nvPr>
        </p:nvSpPr>
        <p:spPr/>
        <p:txBody>
          <a:bodyPr/>
          <a:lstStyle/>
          <a:p>
            <a:fld id="{953771B6-B289-2D4C-83BF-DCD3D6868B60}" type="slidenum">
              <a:rPr lang="en-US" smtClean="0"/>
              <a:t>5</a:t>
            </a:fld>
            <a:endParaRPr lang="en-US" dirty="0"/>
          </a:p>
        </p:txBody>
      </p:sp>
    </p:spTree>
    <p:extLst>
      <p:ext uri="{BB962C8B-B14F-4D97-AF65-F5344CB8AC3E}">
        <p14:creationId xmlns:p14="http://schemas.microsoft.com/office/powerpoint/2010/main" val="82900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71429" indent="-171429">
              <a:buFontTx/>
              <a:buChar char="-"/>
            </a:pPr>
            <a:r>
              <a:rPr lang="en-US" b="0" baseline="0" dirty="0"/>
              <a:t>Our member companies collaborate to identify pain points and develop solutions so that digital connections are possible – whether it’s for an order-to-invoice process, barcoding and traceability, or making sure a farmer’s hardware and software systems can seamlessly connect and “talk” to each other. </a:t>
            </a:r>
          </a:p>
          <a:p>
            <a:pPr marL="171429" indent="-171429">
              <a:buFontTx/>
              <a:buChar char="-"/>
            </a:pPr>
            <a:r>
              <a:rPr lang="en-US" b="0" baseline="0" dirty="0"/>
              <a:t>We develop and implement the common industry standards that make these things possible. </a:t>
            </a:r>
          </a:p>
          <a:p>
            <a:endParaRPr lang="en-US" b="0" baseline="0" dirty="0"/>
          </a:p>
          <a:p>
            <a:endParaRPr lang="en-US" b="0" baseline="0" dirty="0"/>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034112AF-BEF8-497E-88B7-84326C335B13}" type="slidenum">
              <a:rPr lang="en-US" smtClean="0"/>
              <a:t>6</a:t>
            </a:fld>
            <a:endParaRPr lang="en-US" dirty="0"/>
          </a:p>
        </p:txBody>
      </p:sp>
    </p:spTree>
    <p:extLst>
      <p:ext uri="{BB962C8B-B14F-4D97-AF65-F5344CB8AC3E}">
        <p14:creationId xmlns:p14="http://schemas.microsoft.com/office/powerpoint/2010/main" val="298292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71429" indent="-171429">
              <a:buFontTx/>
              <a:buChar char="-"/>
            </a:pPr>
            <a:r>
              <a:rPr lang="en-US" dirty="0"/>
              <a:t>Here are some of our 200 member companies. As you can see, we have broad representation across the industry. Our members include Ag Retailers; Manufacturers of seed, crop nutrition, crop protection and equipment; Distributors, Grain &amp; feed companies, Precision ag providers, Specialty chemical manufacturers; Software and data service providers; and a few growers. </a:t>
            </a:r>
            <a:endParaRPr lang="en-US"/>
          </a:p>
        </p:txBody>
      </p:sp>
      <p:sp>
        <p:nvSpPr>
          <p:cNvPr id="4" name="Slide Number Placeholder 3"/>
          <p:cNvSpPr>
            <a:spLocks noGrp="1"/>
          </p:cNvSpPr>
          <p:nvPr>
            <p:ph type="sldNum" sz="quarter" idx="5"/>
          </p:nvPr>
        </p:nvSpPr>
        <p:spPr/>
        <p:txBody>
          <a:bodyPr/>
          <a:lstStyle/>
          <a:p>
            <a:fld id="{034112AF-BEF8-497E-88B7-84326C335B13}" type="slidenum">
              <a:rPr lang="en-US" smtClean="0"/>
              <a:t>7</a:t>
            </a:fld>
            <a:endParaRPr lang="en-US" dirty="0"/>
          </a:p>
        </p:txBody>
      </p:sp>
    </p:spTree>
    <p:extLst>
      <p:ext uri="{BB962C8B-B14F-4D97-AF65-F5344CB8AC3E}">
        <p14:creationId xmlns:p14="http://schemas.microsoft.com/office/powerpoint/2010/main" val="278295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AgGateway teams do not work in a void. We’re in conversation and work with standards groups, trade associations and government agencies. I put the names of just a few of those groups up on this slide – there are many more.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reason: Whatever solutions a team develops has to be compatible and workable throughout the industry and globally.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There’s no point in re-inventing the wheel. We like to find what’s already been developed and make sure we adopt those standards or guidelines in the work we’re doing.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8</a:t>
            </a:fld>
            <a:endParaRPr lang="en-US" dirty="0"/>
          </a:p>
        </p:txBody>
      </p:sp>
    </p:spTree>
    <p:extLst>
      <p:ext uri="{BB962C8B-B14F-4D97-AF65-F5344CB8AC3E}">
        <p14:creationId xmlns:p14="http://schemas.microsoft.com/office/powerpoint/2010/main" val="32944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8863" y="533400"/>
            <a:ext cx="4730750" cy="2662238"/>
          </a:xfrm>
        </p:spPr>
      </p:sp>
      <p:sp>
        <p:nvSpPr>
          <p:cNvPr id="3" name="Notes Placeholder 2"/>
          <p:cNvSpPr>
            <a:spLocks noGrp="1"/>
          </p:cNvSpPr>
          <p:nvPr>
            <p:ph type="body" idx="1"/>
          </p:nvPr>
        </p:nvSpPr>
        <p:spPr/>
        <p:txBody>
          <a:bodyPr/>
          <a:lstStyle/>
          <a:p>
            <a:r>
              <a:rPr lang="en-US" dirty="0"/>
              <a:t>We’re a </a:t>
            </a:r>
            <a:r>
              <a:rPr lang="en-US" b="1" dirty="0"/>
              <a:t>global</a:t>
            </a:r>
            <a:r>
              <a:rPr lang="en-US" dirty="0"/>
              <a:t> organization focused on </a:t>
            </a:r>
            <a:r>
              <a:rPr lang="en-US" b="1" dirty="0"/>
              <a:t>global</a:t>
            </a:r>
            <a:r>
              <a:rPr lang="en-US" dirty="0"/>
              <a:t> standards. We have regional groups in North America, Europe and Latin America. And we also have interest in Asia and Australia/New Zealand.</a:t>
            </a:r>
          </a:p>
          <a:p>
            <a:endParaRPr lang="en-US" b="1" dirty="0"/>
          </a:p>
          <a:p>
            <a:endParaRPr lang="en-US" dirty="0"/>
          </a:p>
          <a:p>
            <a:pPr marL="288950" indent="-2889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7485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6BC34-5F0A-4E56-B6D9-A20F959FB8D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81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Review our concept of an integrated system</a:t>
            </a:r>
          </a:p>
          <a:p>
            <a:r>
              <a:rPr lang="en-US" dirty="0"/>
              <a:t>With an integrated decision support solution in place, all the tools and technologies “talk” to each other and offer</a:t>
            </a:r>
            <a:r>
              <a:rPr lang="en-US" baseline="0" dirty="0"/>
              <a:t> growers the opportunity to rely on the data, not the consultants or people in the fields, to choose the right prescription for their fields.  This allows growers to reduce their energy consumption or extend it further, improve yield and improve profitability. The problem is a lack of interoperability: the many pieces of this system have been unable to talk to each other.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8B26B-FC3E-4938-A81E-83E07C4D14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09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4C18B26B-FC3E-4938-A81E-83E07C4D1450}" type="slidenum">
              <a:rPr lang="en-US" smtClean="0">
                <a:solidFill>
                  <a:prstClr val="black"/>
                </a:solidFill>
                <a:latin typeface="Calibri"/>
              </a:rPr>
              <a:pPr/>
              <a:t>35</a:t>
            </a:fld>
            <a:endParaRPr lang="en-US" dirty="0">
              <a:solidFill>
                <a:prstClr val="black"/>
              </a:solidFill>
              <a:latin typeface="Calibri"/>
            </a:endParaRPr>
          </a:p>
        </p:txBody>
      </p:sp>
    </p:spTree>
    <p:extLst>
      <p:ext uri="{BB962C8B-B14F-4D97-AF65-F5344CB8AC3E}">
        <p14:creationId xmlns:p14="http://schemas.microsoft.com/office/powerpoint/2010/main" val="3502865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22FBB7B7-F26B-B618-3CBD-33F4016B28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6981" y="193430"/>
            <a:ext cx="5494020" cy="2720340"/>
          </a:xfrm>
          <a:prstGeom prst="rect">
            <a:avLst/>
          </a:prstGeom>
        </p:spPr>
      </p:pic>
      <p:pic>
        <p:nvPicPr>
          <p:cNvPr id="13" name="Graphic 12">
            <a:extLst>
              <a:ext uri="{FF2B5EF4-FFF2-40B4-BE49-F238E27FC236}">
                <a16:creationId xmlns:a16="http://schemas.microsoft.com/office/drawing/2014/main" id="{2649229D-F3AD-987F-E351-42E167C26B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2489200"/>
            <a:ext cx="12192000" cy="4368800"/>
          </a:xfrm>
          <a:prstGeom prst="rect">
            <a:avLst/>
          </a:prstGeom>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7853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19443B10-C44C-FBB2-7317-132EC28522B8}"/>
              </a:ext>
            </a:extLst>
          </p:cNvPr>
          <p:cNvSpPr>
            <a:spLocks noGrp="1"/>
          </p:cNvSpPr>
          <p:nvPr>
            <p:ph type="sldNum" sz="quarter" idx="10"/>
          </p:nvPr>
        </p:nvSpPr>
        <p:spPr/>
        <p:txBody>
          <a:bodyPr/>
          <a:lstStyle>
            <a:lvl1pPr>
              <a:defRPr/>
            </a:lvl1pPr>
          </a:lstStyle>
          <a:p>
            <a:pPr>
              <a:defRPr/>
            </a:pPr>
            <a:fld id="{C3DE8318-911C-D642-A16F-DF04F5787609}" type="slidenum">
              <a:rPr lang="en-US"/>
              <a:pPr>
                <a:defRPr/>
              </a:pPr>
              <a:t>‹#›</a:t>
            </a:fld>
            <a:endParaRPr lang="en-US" dirty="0"/>
          </a:p>
        </p:txBody>
      </p:sp>
    </p:spTree>
    <p:extLst>
      <p:ext uri="{BB962C8B-B14F-4D97-AF65-F5344CB8AC3E}">
        <p14:creationId xmlns:p14="http://schemas.microsoft.com/office/powerpoint/2010/main" val="22177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38CD9839-6658-AB0A-1ED8-A3EE6F6D79DB}"/>
              </a:ext>
            </a:extLst>
          </p:cNvPr>
          <p:cNvSpPr>
            <a:spLocks noGrp="1"/>
          </p:cNvSpPr>
          <p:nvPr>
            <p:ph type="sldNum" sz="quarter" idx="10"/>
          </p:nvPr>
        </p:nvSpPr>
        <p:spPr/>
        <p:txBody>
          <a:bodyPr/>
          <a:lstStyle>
            <a:lvl1pPr>
              <a:defRPr/>
            </a:lvl1pPr>
          </a:lstStyle>
          <a:p>
            <a:pPr>
              <a:defRPr/>
            </a:pPr>
            <a:fld id="{E4F3B028-8CCD-2C41-A0F6-A92EB7984AEE}" type="slidenum">
              <a:rPr lang="en-US"/>
              <a:pPr>
                <a:defRPr/>
              </a:pPr>
              <a:t>‹#›</a:t>
            </a:fld>
            <a:endParaRPr lang="en-US" dirty="0"/>
          </a:p>
        </p:txBody>
      </p:sp>
    </p:spTree>
    <p:extLst>
      <p:ext uri="{BB962C8B-B14F-4D97-AF65-F5344CB8AC3E}">
        <p14:creationId xmlns:p14="http://schemas.microsoft.com/office/powerpoint/2010/main" val="364271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5EA62BE-FE01-E11B-5E5C-A748E49B03E2}"/>
              </a:ext>
            </a:extLst>
          </p:cNvPr>
          <p:cNvSpPr>
            <a:spLocks noGrp="1"/>
          </p:cNvSpPr>
          <p:nvPr>
            <p:ph type="sldNum" sz="quarter" idx="10"/>
          </p:nvPr>
        </p:nvSpPr>
        <p:spPr/>
        <p:txBody>
          <a:bodyPr/>
          <a:lstStyle>
            <a:lvl1pPr>
              <a:defRPr/>
            </a:lvl1pPr>
          </a:lstStyle>
          <a:p>
            <a:pPr>
              <a:defRPr/>
            </a:pPr>
            <a:fld id="{4727016B-EEAF-2440-B70A-A00879BD99AB}" type="slidenum">
              <a:rPr lang="en-US"/>
              <a:pPr>
                <a:defRPr/>
              </a:pPr>
              <a:t>‹#›</a:t>
            </a:fld>
            <a:endParaRPr lang="en-US" dirty="0"/>
          </a:p>
        </p:txBody>
      </p:sp>
    </p:spTree>
    <p:extLst>
      <p:ext uri="{BB962C8B-B14F-4D97-AF65-F5344CB8AC3E}">
        <p14:creationId xmlns:p14="http://schemas.microsoft.com/office/powerpoint/2010/main" val="1507773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D057404-4561-32BD-40F2-0AD9A83F9CC4}"/>
              </a:ext>
            </a:extLst>
          </p:cNvPr>
          <p:cNvSpPr>
            <a:spLocks noGrp="1"/>
          </p:cNvSpPr>
          <p:nvPr>
            <p:ph type="sldNum" sz="quarter" idx="10"/>
          </p:nvPr>
        </p:nvSpPr>
        <p:spPr/>
        <p:txBody>
          <a:bodyPr/>
          <a:lstStyle>
            <a:lvl1pPr>
              <a:defRPr/>
            </a:lvl1pPr>
          </a:lstStyle>
          <a:p>
            <a:pPr>
              <a:defRPr/>
            </a:pPr>
            <a:fld id="{1A4A1742-4800-1547-A2F0-7CF34D93BA94}" type="slidenum">
              <a:rPr lang="en-US"/>
              <a:pPr>
                <a:defRPr/>
              </a:pPr>
              <a:t>‹#›</a:t>
            </a:fld>
            <a:endParaRPr lang="en-US" dirty="0"/>
          </a:p>
        </p:txBody>
      </p:sp>
    </p:spTree>
    <p:extLst>
      <p:ext uri="{BB962C8B-B14F-4D97-AF65-F5344CB8AC3E}">
        <p14:creationId xmlns:p14="http://schemas.microsoft.com/office/powerpoint/2010/main" val="3425805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160413D-0D60-2CD4-4038-C0B49D963E61}"/>
              </a:ext>
            </a:extLst>
          </p:cNvPr>
          <p:cNvSpPr>
            <a:spLocks noGrp="1"/>
          </p:cNvSpPr>
          <p:nvPr>
            <p:ph type="sldNum" sz="quarter" idx="10"/>
          </p:nvPr>
        </p:nvSpPr>
        <p:spPr/>
        <p:txBody>
          <a:bodyPr/>
          <a:lstStyle>
            <a:lvl1pPr>
              <a:defRPr/>
            </a:lvl1pPr>
          </a:lstStyle>
          <a:p>
            <a:pPr>
              <a:defRPr/>
            </a:pPr>
            <a:fld id="{5D15ECE6-2668-1248-9610-B1E3CB3196FC}" type="slidenum">
              <a:rPr lang="en-US"/>
              <a:pPr>
                <a:defRPr/>
              </a:pPr>
              <a:t>‹#›</a:t>
            </a:fld>
            <a:endParaRPr lang="en-US" dirty="0"/>
          </a:p>
        </p:txBody>
      </p:sp>
    </p:spTree>
    <p:extLst>
      <p:ext uri="{BB962C8B-B14F-4D97-AF65-F5344CB8AC3E}">
        <p14:creationId xmlns:p14="http://schemas.microsoft.com/office/powerpoint/2010/main" val="2488585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E89B7CE2-CAC6-5CC0-8CE8-271CDB6BD76A}"/>
              </a:ext>
            </a:extLst>
          </p:cNvPr>
          <p:cNvSpPr>
            <a:spLocks noGrp="1" noChangeAspect="1"/>
          </p:cNvSpPr>
          <p:nvPr>
            <p:ph idx="1" hasCustomPrompt="1"/>
          </p:nvPr>
        </p:nvSpPr>
        <p:spPr>
          <a:xfrm>
            <a:off x="160255" y="1620456"/>
            <a:ext cx="5744155" cy="4754216"/>
          </a:xfrm>
          <a:prstGeom prst="rect">
            <a:avLst/>
          </a:prstGeom>
        </p:spPr>
        <p:txBody>
          <a:bodyPr/>
          <a:lstStyle>
            <a:lvl1pPr>
              <a:buClr>
                <a:srgbClr val="0167AC"/>
              </a:buClr>
              <a:defRPr sz="2800">
                <a:latin typeface="Calibri" panose="020F0502020204030204" pitchFamily="34" charset="0"/>
                <a:cs typeface="Calibri" panose="020F0502020204030204" pitchFamily="34" charset="0"/>
              </a:defRPr>
            </a:lvl1pPr>
            <a:lvl2pPr>
              <a:buClr>
                <a:srgbClr val="0167AC"/>
              </a:buClr>
              <a:defRPr sz="2800">
                <a:latin typeface="Calibri" panose="020F0502020204030204" pitchFamily="34" charset="0"/>
                <a:cs typeface="Calibri" panose="020F0502020204030204" pitchFamily="34" charset="0"/>
              </a:defRPr>
            </a:lvl2pPr>
            <a:lvl3pPr>
              <a:buClr>
                <a:srgbClr val="0167AC"/>
              </a:buClr>
              <a:defRPr sz="2800">
                <a:latin typeface="Calibri" panose="020F0502020204030204" pitchFamily="34" charset="0"/>
                <a:cs typeface="Calibri" panose="020F0502020204030204" pitchFamily="34" charset="0"/>
              </a:defRPr>
            </a:lvl3pPr>
            <a:lvl4pPr>
              <a:buClr>
                <a:srgbClr val="0167AC"/>
              </a:buClr>
              <a:defRPr sz="2800">
                <a:latin typeface="Calibri" panose="020F0502020204030204" pitchFamily="34" charset="0"/>
                <a:cs typeface="Calibri" panose="020F0502020204030204" pitchFamily="34" charset="0"/>
              </a:defRPr>
            </a:lvl4pPr>
            <a:lvl5pPr>
              <a:buClr>
                <a:srgbClr val="0167AC"/>
              </a:buClr>
              <a:defRPr sz="2800">
                <a:latin typeface="Calibri" panose="020F0502020204030204" pitchFamily="34" charset="0"/>
                <a:cs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Espace réservé du contenu 2">
            <a:extLst>
              <a:ext uri="{FF2B5EF4-FFF2-40B4-BE49-F238E27FC236}">
                <a16:creationId xmlns:a16="http://schemas.microsoft.com/office/drawing/2014/main" id="{8DB70B35-50B4-515F-3D12-4C2667F509CA}"/>
              </a:ext>
            </a:extLst>
          </p:cNvPr>
          <p:cNvSpPr>
            <a:spLocks noGrp="1" noChangeAspect="1"/>
          </p:cNvSpPr>
          <p:nvPr>
            <p:ph idx="11" hasCustomPrompt="1"/>
          </p:nvPr>
        </p:nvSpPr>
        <p:spPr>
          <a:xfrm>
            <a:off x="6287592" y="1620455"/>
            <a:ext cx="5744155" cy="4754217"/>
          </a:xfrm>
          <a:prstGeom prst="rect">
            <a:avLst/>
          </a:prstGeom>
        </p:spPr>
        <p:txBody>
          <a:bodyPr/>
          <a:lstStyle>
            <a:lvl1pPr>
              <a:buClr>
                <a:srgbClr val="0167AC"/>
              </a:buClr>
              <a:defRPr sz="2800">
                <a:latin typeface="Calibri" panose="020F0502020204030204" pitchFamily="34" charset="0"/>
                <a:cs typeface="Calibri" panose="020F0502020204030204" pitchFamily="34" charset="0"/>
              </a:defRPr>
            </a:lvl1pPr>
            <a:lvl2pPr>
              <a:buClr>
                <a:srgbClr val="0167AC"/>
              </a:buClr>
              <a:defRPr sz="2800">
                <a:latin typeface="Calibri" panose="020F0502020204030204" pitchFamily="34" charset="0"/>
                <a:cs typeface="Calibri" panose="020F0502020204030204" pitchFamily="34" charset="0"/>
              </a:defRPr>
            </a:lvl2pPr>
            <a:lvl3pPr>
              <a:buClr>
                <a:srgbClr val="0167AC"/>
              </a:buClr>
              <a:defRPr sz="2800">
                <a:latin typeface="Calibri" panose="020F0502020204030204" pitchFamily="34" charset="0"/>
                <a:cs typeface="Calibri" panose="020F0502020204030204" pitchFamily="34" charset="0"/>
              </a:defRPr>
            </a:lvl3pPr>
            <a:lvl4pPr>
              <a:buClr>
                <a:srgbClr val="0167AC"/>
              </a:buClr>
              <a:defRPr sz="2800">
                <a:latin typeface="Calibri" panose="020F0502020204030204" pitchFamily="34" charset="0"/>
                <a:cs typeface="Calibri" panose="020F0502020204030204" pitchFamily="34" charset="0"/>
              </a:defRPr>
            </a:lvl4pPr>
            <a:lvl5pPr>
              <a:buClr>
                <a:srgbClr val="0167AC"/>
              </a:buClr>
              <a:defRPr sz="2800">
                <a:latin typeface="Calibri" panose="020F0502020204030204" pitchFamily="34" charset="0"/>
                <a:cs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8" name="Title 1">
            <a:extLst>
              <a:ext uri="{FF2B5EF4-FFF2-40B4-BE49-F238E27FC236}">
                <a16:creationId xmlns:a16="http://schemas.microsoft.com/office/drawing/2014/main" id="{862AFAB7-2599-C38E-7E31-4F3C6C715818}"/>
              </a:ext>
            </a:extLst>
          </p:cNvPr>
          <p:cNvSpPr>
            <a:spLocks noGrp="1"/>
          </p:cNvSpPr>
          <p:nvPr>
            <p:ph type="title"/>
          </p:nvPr>
        </p:nvSpPr>
        <p:spPr>
          <a:xfrm>
            <a:off x="160255" y="614476"/>
            <a:ext cx="11871492" cy="658739"/>
          </a:xfrm>
          <a:prstGeom prst="rect">
            <a:avLst/>
          </a:prstGeom>
        </p:spPr>
        <p:txBody>
          <a:bodyPr anchor="ctr"/>
          <a:lstStyle>
            <a:lvl1pPr>
              <a:defRPr lang="en-US" sz="3600" b="0">
                <a:solidFill>
                  <a:srgbClr val="000000"/>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defTabSz="914400">
              <a:spcBef>
                <a:spcPts val="500"/>
              </a:spcBef>
              <a:buClr>
                <a:schemeClr val="accent1"/>
              </a:buClr>
              <a:buSzPct val="85000"/>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110779917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E89B7CE2-CAC6-5CC0-8CE8-271CDB6BD76A}"/>
              </a:ext>
            </a:extLst>
          </p:cNvPr>
          <p:cNvSpPr>
            <a:spLocks noGrp="1" noChangeAspect="1"/>
          </p:cNvSpPr>
          <p:nvPr>
            <p:ph idx="1" hasCustomPrompt="1"/>
          </p:nvPr>
        </p:nvSpPr>
        <p:spPr>
          <a:xfrm>
            <a:off x="160255" y="1620456"/>
            <a:ext cx="11871492" cy="4754216"/>
          </a:xfrm>
          <a:prstGeom prst="rect">
            <a:avLst/>
          </a:prstGeom>
        </p:spPr>
        <p:txBody>
          <a:bodyPr/>
          <a:lstStyle>
            <a:lvl1pPr>
              <a:buClr>
                <a:srgbClr val="0167AC"/>
              </a:buClr>
              <a:defRPr sz="2800">
                <a:latin typeface="Calibri" panose="020F0502020204030204" pitchFamily="34" charset="0"/>
                <a:cs typeface="Calibri" panose="020F0502020204030204" pitchFamily="34" charset="0"/>
              </a:defRPr>
            </a:lvl1pPr>
            <a:lvl2pPr>
              <a:buClr>
                <a:srgbClr val="0167AC"/>
              </a:buClr>
              <a:defRPr sz="2800">
                <a:latin typeface="Calibri" panose="020F0502020204030204" pitchFamily="34" charset="0"/>
                <a:cs typeface="Calibri" panose="020F0502020204030204" pitchFamily="34" charset="0"/>
              </a:defRPr>
            </a:lvl2pPr>
            <a:lvl3pPr>
              <a:buClr>
                <a:srgbClr val="0167AC"/>
              </a:buClr>
              <a:defRPr sz="2800">
                <a:latin typeface="Calibri" panose="020F0502020204030204" pitchFamily="34" charset="0"/>
                <a:cs typeface="Calibri" panose="020F0502020204030204" pitchFamily="34" charset="0"/>
              </a:defRPr>
            </a:lvl3pPr>
            <a:lvl4pPr>
              <a:buClr>
                <a:srgbClr val="0167AC"/>
              </a:buClr>
              <a:defRPr sz="2800">
                <a:latin typeface="Calibri" panose="020F0502020204030204" pitchFamily="34" charset="0"/>
                <a:cs typeface="Calibri" panose="020F0502020204030204" pitchFamily="34" charset="0"/>
              </a:defRPr>
            </a:lvl4pPr>
            <a:lvl5pPr>
              <a:buClr>
                <a:srgbClr val="0167AC"/>
              </a:buClr>
              <a:defRPr sz="2800">
                <a:latin typeface="Calibri" panose="020F0502020204030204" pitchFamily="34" charset="0"/>
                <a:cs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8" name="Title 1">
            <a:extLst>
              <a:ext uri="{FF2B5EF4-FFF2-40B4-BE49-F238E27FC236}">
                <a16:creationId xmlns:a16="http://schemas.microsoft.com/office/drawing/2014/main" id="{862AFAB7-2599-C38E-7E31-4F3C6C715818}"/>
              </a:ext>
            </a:extLst>
          </p:cNvPr>
          <p:cNvSpPr>
            <a:spLocks noGrp="1"/>
          </p:cNvSpPr>
          <p:nvPr>
            <p:ph type="title"/>
          </p:nvPr>
        </p:nvSpPr>
        <p:spPr>
          <a:xfrm>
            <a:off x="160255" y="614476"/>
            <a:ext cx="11871492" cy="658739"/>
          </a:xfrm>
          <a:prstGeom prst="rect">
            <a:avLst/>
          </a:prstGeom>
        </p:spPr>
        <p:txBody>
          <a:bodyPr anchor="ctr"/>
          <a:lstStyle>
            <a:lvl1pPr>
              <a:defRPr lang="en-US" sz="3600" b="0">
                <a:solidFill>
                  <a:srgbClr val="000000"/>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defTabSz="914400">
              <a:spcBef>
                <a:spcPts val="500"/>
              </a:spcBef>
              <a:buClr>
                <a:schemeClr val="accent1"/>
              </a:buClr>
              <a:buSzPct val="85000"/>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53166421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D219B51-4294-A69E-FCFC-54D38A27D8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9" y="2492572"/>
            <a:ext cx="12182591" cy="4365428"/>
          </a:xfrm>
          <a:prstGeom prst="rect">
            <a:avLst/>
          </a:prstGeom>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dirty="0"/>
              <a:t>Click to edit Master subtitle style</a:t>
            </a:r>
          </a:p>
        </p:txBody>
      </p:sp>
      <p:pic>
        <p:nvPicPr>
          <p:cNvPr id="7" name="Graphic 6">
            <a:extLst>
              <a:ext uri="{FF2B5EF4-FFF2-40B4-BE49-F238E27FC236}">
                <a16:creationId xmlns:a16="http://schemas.microsoft.com/office/drawing/2014/main" id="{6DFFBED6-4C2F-B7B6-B272-F0099C0C90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6981" y="193430"/>
            <a:ext cx="5494020" cy="2720340"/>
          </a:xfrm>
          <a:prstGeom prst="rect">
            <a:avLst/>
          </a:prstGeom>
        </p:spPr>
      </p:pic>
    </p:spTree>
    <p:extLst>
      <p:ext uri="{BB962C8B-B14F-4D97-AF65-F5344CB8AC3E}">
        <p14:creationId xmlns:p14="http://schemas.microsoft.com/office/powerpoint/2010/main" val="3520482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6E955AE-4830-D4F7-86EC-B14193F1E2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9" y="2492572"/>
            <a:ext cx="12182591" cy="4365428"/>
          </a:xfrm>
          <a:prstGeom prst="rect">
            <a:avLst/>
          </a:prstGeom>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dirty="0"/>
              <a:t>Click to edit Master subtitle style</a:t>
            </a:r>
          </a:p>
        </p:txBody>
      </p:sp>
      <p:pic>
        <p:nvPicPr>
          <p:cNvPr id="9" name="Graphic 8">
            <a:extLst>
              <a:ext uri="{FF2B5EF4-FFF2-40B4-BE49-F238E27FC236}">
                <a16:creationId xmlns:a16="http://schemas.microsoft.com/office/drawing/2014/main" id="{0665CAED-1A6F-58F3-44AA-FEC07B189F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6981" y="193430"/>
            <a:ext cx="5494020" cy="2720340"/>
          </a:xfrm>
          <a:prstGeom prst="rect">
            <a:avLst/>
          </a:prstGeom>
        </p:spPr>
      </p:pic>
    </p:spTree>
    <p:extLst>
      <p:ext uri="{BB962C8B-B14F-4D97-AF65-F5344CB8AC3E}">
        <p14:creationId xmlns:p14="http://schemas.microsoft.com/office/powerpoint/2010/main" val="373072654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53EA7A86-8B21-E8B5-FBD4-EF658C5CB60C}"/>
              </a:ext>
            </a:extLst>
          </p:cNvPr>
          <p:cNvSpPr>
            <a:spLocks noGrp="1"/>
          </p:cNvSpPr>
          <p:nvPr>
            <p:ph type="sldNum" sz="quarter" idx="10"/>
          </p:nvPr>
        </p:nvSpPr>
        <p:spPr/>
        <p:txBody>
          <a:bodyPr/>
          <a:lstStyle>
            <a:lvl1pPr>
              <a:defRPr/>
            </a:lvl1pPr>
          </a:lstStyle>
          <a:p>
            <a:pPr>
              <a:defRPr/>
            </a:pPr>
            <a:fld id="{6137B352-5007-A340-9A26-3C1B8C33F2B9}" type="slidenum">
              <a:rPr lang="en-US"/>
              <a:pPr>
                <a:defRPr/>
              </a:pPr>
              <a:t>‹#›</a:t>
            </a:fld>
            <a:endParaRPr lang="en-US" dirty="0"/>
          </a:p>
        </p:txBody>
      </p:sp>
    </p:spTree>
    <p:extLst>
      <p:ext uri="{BB962C8B-B14F-4D97-AF65-F5344CB8AC3E}">
        <p14:creationId xmlns:p14="http://schemas.microsoft.com/office/powerpoint/2010/main" val="78886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205371AD-4FF2-976B-50E4-B63867D16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489200"/>
            <a:ext cx="12192000" cy="4368800"/>
          </a:xfrm>
          <a:prstGeom prst="rect">
            <a:avLst/>
          </a:prstGeom>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pic>
        <p:nvPicPr>
          <p:cNvPr id="15" name="Graphic 14">
            <a:extLst>
              <a:ext uri="{FF2B5EF4-FFF2-40B4-BE49-F238E27FC236}">
                <a16:creationId xmlns:a16="http://schemas.microsoft.com/office/drawing/2014/main" id="{B74FF75D-552C-47AF-FA1B-E984280210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6981" y="193430"/>
            <a:ext cx="5494020" cy="2720340"/>
          </a:xfrm>
          <a:prstGeom prst="rect">
            <a:avLst/>
          </a:prstGeom>
        </p:spPr>
      </p:pic>
    </p:spTree>
    <p:extLst>
      <p:ext uri="{BB962C8B-B14F-4D97-AF65-F5344CB8AC3E}">
        <p14:creationId xmlns:p14="http://schemas.microsoft.com/office/powerpoint/2010/main" val="372432670"/>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78CD812-24A9-8104-8D3F-08B1B07BE248}"/>
              </a:ext>
            </a:extLst>
          </p:cNvPr>
          <p:cNvSpPr>
            <a:spLocks noGrp="1"/>
          </p:cNvSpPr>
          <p:nvPr>
            <p:ph type="sldNum" sz="quarter" idx="10"/>
          </p:nvPr>
        </p:nvSpPr>
        <p:spPr/>
        <p:txBody>
          <a:bodyPr/>
          <a:lstStyle>
            <a:lvl1pPr>
              <a:defRPr/>
            </a:lvl1pPr>
          </a:lstStyle>
          <a:p>
            <a:pPr>
              <a:defRPr/>
            </a:pPr>
            <a:fld id="{2FE6D7E9-A4B4-4F4D-BB53-FAD2A6E8B1BA}" type="slidenum">
              <a:rPr lang="en-US"/>
              <a:pPr>
                <a:defRPr/>
              </a:pPr>
              <a:t>‹#›</a:t>
            </a:fld>
            <a:endParaRPr lang="en-US" dirty="0"/>
          </a:p>
        </p:txBody>
      </p:sp>
    </p:spTree>
    <p:extLst>
      <p:ext uri="{BB962C8B-B14F-4D97-AF65-F5344CB8AC3E}">
        <p14:creationId xmlns:p14="http://schemas.microsoft.com/office/powerpoint/2010/main" val="1531150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dirty="0"/>
              <a:t>Click to edit Master title style</a:t>
            </a:r>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F0B3E064-2BC5-41E9-12FE-FAD36196A992}"/>
              </a:ext>
            </a:extLst>
          </p:cNvPr>
          <p:cNvSpPr>
            <a:spLocks noGrp="1"/>
          </p:cNvSpPr>
          <p:nvPr>
            <p:ph type="sldNum" sz="quarter" idx="10"/>
          </p:nvPr>
        </p:nvSpPr>
        <p:spPr/>
        <p:txBody>
          <a:bodyPr/>
          <a:lstStyle>
            <a:lvl1pPr>
              <a:defRPr/>
            </a:lvl1pPr>
          </a:lstStyle>
          <a:p>
            <a:pPr>
              <a:defRPr/>
            </a:pPr>
            <a:fld id="{F1F57402-AB82-5048-85A8-8DD00E9B6B58}" type="slidenum">
              <a:rPr lang="en-US"/>
              <a:pPr>
                <a:defRPr/>
              </a:pPr>
              <a:t>‹#›</a:t>
            </a:fld>
            <a:endParaRPr lang="en-US" dirty="0"/>
          </a:p>
        </p:txBody>
      </p:sp>
    </p:spTree>
    <p:extLst>
      <p:ext uri="{BB962C8B-B14F-4D97-AF65-F5344CB8AC3E}">
        <p14:creationId xmlns:p14="http://schemas.microsoft.com/office/powerpoint/2010/main" val="157445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8D8032D-83D1-7546-846F-62707A01756B}"/>
              </a:ext>
            </a:extLst>
          </p:cNvPr>
          <p:cNvSpPr>
            <a:spLocks noGrp="1"/>
          </p:cNvSpPr>
          <p:nvPr>
            <p:ph type="sldNum" sz="quarter" idx="10"/>
          </p:nvPr>
        </p:nvSpPr>
        <p:spPr/>
        <p:txBody>
          <a:bodyPr/>
          <a:lstStyle>
            <a:lvl1pPr>
              <a:defRPr/>
            </a:lvl1pPr>
          </a:lstStyle>
          <a:p>
            <a:pPr>
              <a:defRPr/>
            </a:pPr>
            <a:fld id="{AFED30E3-68A5-7A48-99E6-4399611AA1E0}" type="slidenum">
              <a:rPr lang="en-US"/>
              <a:pPr>
                <a:defRPr/>
              </a:pPr>
              <a:t>‹#›</a:t>
            </a:fld>
            <a:endParaRPr lang="en-US" dirty="0"/>
          </a:p>
        </p:txBody>
      </p:sp>
    </p:spTree>
    <p:extLst>
      <p:ext uri="{BB962C8B-B14F-4D97-AF65-F5344CB8AC3E}">
        <p14:creationId xmlns:p14="http://schemas.microsoft.com/office/powerpoint/2010/main" val="2219336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7544FC9-E45C-8C2B-93D6-B70BF4D61732}"/>
              </a:ext>
            </a:extLst>
          </p:cNvPr>
          <p:cNvSpPr>
            <a:spLocks noGrp="1"/>
          </p:cNvSpPr>
          <p:nvPr>
            <p:ph type="sldNum" sz="quarter" idx="10"/>
          </p:nvPr>
        </p:nvSpPr>
        <p:spPr/>
        <p:txBody>
          <a:bodyPr/>
          <a:lstStyle>
            <a:lvl1pPr>
              <a:defRPr sz="1600">
                <a:solidFill>
                  <a:srgbClr val="306CB0"/>
                </a:solidFill>
              </a:defRPr>
            </a:lvl1pPr>
          </a:lstStyle>
          <a:p>
            <a:pPr>
              <a:defRPr/>
            </a:pPr>
            <a:fld id="{D54DF316-EC2C-6744-AC1F-DFC3C7C16220}" type="slidenum">
              <a:rPr lang="en-US"/>
              <a:pPr>
                <a:defRPr/>
              </a:pPr>
              <a:t>‹#›</a:t>
            </a:fld>
            <a:endParaRPr lang="en-US" dirty="0"/>
          </a:p>
        </p:txBody>
      </p:sp>
    </p:spTree>
    <p:extLst>
      <p:ext uri="{BB962C8B-B14F-4D97-AF65-F5344CB8AC3E}">
        <p14:creationId xmlns:p14="http://schemas.microsoft.com/office/powerpoint/2010/main" val="505788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FB984E27-5708-FB01-FF78-B5FEFA707809}"/>
              </a:ext>
            </a:extLst>
          </p:cNvPr>
          <p:cNvSpPr>
            <a:spLocks noGrp="1"/>
          </p:cNvSpPr>
          <p:nvPr>
            <p:ph type="sldNum" sz="quarter" idx="10"/>
          </p:nvPr>
        </p:nvSpPr>
        <p:spPr/>
        <p:txBody>
          <a:bodyPr/>
          <a:lstStyle>
            <a:lvl1pPr>
              <a:defRPr sz="1600">
                <a:solidFill>
                  <a:srgbClr val="306CB0"/>
                </a:solidFill>
              </a:defRPr>
            </a:lvl1pPr>
          </a:lstStyle>
          <a:p>
            <a:pPr>
              <a:defRPr/>
            </a:pPr>
            <a:fld id="{A97C5B23-AB52-FB48-8BE6-46C31452528A}" type="slidenum">
              <a:rPr lang="en-US"/>
              <a:pPr>
                <a:defRPr/>
              </a:pPr>
              <a:t>‹#›</a:t>
            </a:fld>
            <a:endParaRPr lang="en-US" dirty="0"/>
          </a:p>
        </p:txBody>
      </p:sp>
    </p:spTree>
    <p:extLst>
      <p:ext uri="{BB962C8B-B14F-4D97-AF65-F5344CB8AC3E}">
        <p14:creationId xmlns:p14="http://schemas.microsoft.com/office/powerpoint/2010/main" val="4246003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CA2A9FF-51D2-B5A6-8C92-46384F600948}"/>
              </a:ext>
            </a:extLst>
          </p:cNvPr>
          <p:cNvSpPr>
            <a:spLocks noGrp="1"/>
          </p:cNvSpPr>
          <p:nvPr>
            <p:ph type="sldNum" sz="quarter" idx="10"/>
          </p:nvPr>
        </p:nvSpPr>
        <p:spPr/>
        <p:txBody>
          <a:bodyPr/>
          <a:lstStyle>
            <a:lvl1pPr>
              <a:defRPr/>
            </a:lvl1pPr>
          </a:lstStyle>
          <a:p>
            <a:pPr>
              <a:defRPr/>
            </a:pPr>
            <a:fld id="{D054531E-9176-CB4A-9039-4CE9FE6F6EEF}" type="slidenum">
              <a:rPr lang="en-US"/>
              <a:pPr>
                <a:defRPr/>
              </a:pPr>
              <a:t>‹#›</a:t>
            </a:fld>
            <a:endParaRPr lang="en-US" dirty="0"/>
          </a:p>
        </p:txBody>
      </p:sp>
    </p:spTree>
    <p:extLst>
      <p:ext uri="{BB962C8B-B14F-4D97-AF65-F5344CB8AC3E}">
        <p14:creationId xmlns:p14="http://schemas.microsoft.com/office/powerpoint/2010/main" val="2523672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DBCF7FB-465B-9C74-60AB-CBEAE7F3347B}"/>
              </a:ext>
            </a:extLst>
          </p:cNvPr>
          <p:cNvSpPr>
            <a:spLocks noGrp="1"/>
          </p:cNvSpPr>
          <p:nvPr>
            <p:ph type="sldNum" sz="quarter" idx="10"/>
          </p:nvPr>
        </p:nvSpPr>
        <p:spPr/>
        <p:txBody>
          <a:bodyPr/>
          <a:lstStyle>
            <a:lvl1pPr>
              <a:defRPr/>
            </a:lvl1pPr>
          </a:lstStyle>
          <a:p>
            <a:pPr>
              <a:defRPr/>
            </a:pPr>
            <a:fld id="{623552CB-9DB8-D043-A88A-158967006B23}" type="slidenum">
              <a:rPr lang="en-US"/>
              <a:pPr>
                <a:defRPr/>
              </a:pPr>
              <a:t>‹#›</a:t>
            </a:fld>
            <a:endParaRPr lang="en-US" dirty="0"/>
          </a:p>
        </p:txBody>
      </p:sp>
    </p:spTree>
    <p:extLst>
      <p:ext uri="{BB962C8B-B14F-4D97-AF65-F5344CB8AC3E}">
        <p14:creationId xmlns:p14="http://schemas.microsoft.com/office/powerpoint/2010/main" val="1140830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175A244-E9D4-D436-32EB-D37B631393E1}"/>
              </a:ext>
            </a:extLst>
          </p:cNvPr>
          <p:cNvSpPr>
            <a:spLocks noGrp="1"/>
          </p:cNvSpPr>
          <p:nvPr>
            <p:ph type="sldNum" sz="quarter" idx="10"/>
          </p:nvPr>
        </p:nvSpPr>
        <p:spPr/>
        <p:txBody>
          <a:bodyPr/>
          <a:lstStyle>
            <a:lvl1pPr>
              <a:defRPr/>
            </a:lvl1pPr>
          </a:lstStyle>
          <a:p>
            <a:pPr>
              <a:defRPr/>
            </a:pPr>
            <a:fld id="{DDAF59E1-171E-6444-A644-F1E1AA795CCD}" type="slidenum">
              <a:rPr lang="en-US"/>
              <a:pPr>
                <a:defRPr/>
              </a:pPr>
              <a:t>‹#›</a:t>
            </a:fld>
            <a:endParaRPr lang="en-US" dirty="0"/>
          </a:p>
        </p:txBody>
      </p:sp>
    </p:spTree>
    <p:extLst>
      <p:ext uri="{BB962C8B-B14F-4D97-AF65-F5344CB8AC3E}">
        <p14:creationId xmlns:p14="http://schemas.microsoft.com/office/powerpoint/2010/main" val="2776547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B222CEF-DAD2-0E94-57B1-18D0A2B75E32}"/>
              </a:ext>
            </a:extLst>
          </p:cNvPr>
          <p:cNvSpPr>
            <a:spLocks noGrp="1"/>
          </p:cNvSpPr>
          <p:nvPr>
            <p:ph type="sldNum" sz="quarter" idx="10"/>
          </p:nvPr>
        </p:nvSpPr>
        <p:spPr/>
        <p:txBody>
          <a:bodyPr/>
          <a:lstStyle>
            <a:lvl1pPr>
              <a:defRPr/>
            </a:lvl1pPr>
          </a:lstStyle>
          <a:p>
            <a:pPr>
              <a:defRPr/>
            </a:pPr>
            <a:fld id="{111F9EC2-DB48-7E4E-8A2D-1149C3DD00AF}" type="slidenum">
              <a:rPr lang="en-US"/>
              <a:pPr>
                <a:defRPr/>
              </a:pPr>
              <a:t>‹#›</a:t>
            </a:fld>
            <a:endParaRPr lang="en-US" dirty="0"/>
          </a:p>
        </p:txBody>
      </p:sp>
    </p:spTree>
    <p:extLst>
      <p:ext uri="{BB962C8B-B14F-4D97-AF65-F5344CB8AC3E}">
        <p14:creationId xmlns:p14="http://schemas.microsoft.com/office/powerpoint/2010/main" val="4225133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237EF1C-44EA-820A-8E80-9C2AEE238B41}"/>
              </a:ext>
            </a:extLst>
          </p:cNvPr>
          <p:cNvSpPr>
            <a:spLocks noGrp="1"/>
          </p:cNvSpPr>
          <p:nvPr>
            <p:ph type="sldNum" sz="quarter" idx="10"/>
          </p:nvPr>
        </p:nvSpPr>
        <p:spPr/>
        <p:txBody>
          <a:bodyPr/>
          <a:lstStyle>
            <a:lvl1pPr>
              <a:defRPr/>
            </a:lvl1pPr>
          </a:lstStyle>
          <a:p>
            <a:pPr>
              <a:defRPr/>
            </a:pPr>
            <a:fld id="{C3474B77-029B-B943-9FCF-A08533AB31BB}" type="slidenum">
              <a:rPr lang="en-US"/>
              <a:pPr>
                <a:defRPr/>
              </a:pPr>
              <a:t>‹#›</a:t>
            </a:fld>
            <a:endParaRPr lang="en-US" dirty="0"/>
          </a:p>
        </p:txBody>
      </p:sp>
    </p:spTree>
    <p:extLst>
      <p:ext uri="{BB962C8B-B14F-4D97-AF65-F5344CB8AC3E}">
        <p14:creationId xmlns:p14="http://schemas.microsoft.com/office/powerpoint/2010/main" val="240635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9D8114A-CE64-FAC3-3551-626A4AC9532C}"/>
              </a:ext>
            </a:extLst>
          </p:cNvPr>
          <p:cNvSpPr>
            <a:spLocks noGrp="1"/>
          </p:cNvSpPr>
          <p:nvPr>
            <p:ph type="sldNum" sz="quarter" idx="10"/>
          </p:nvPr>
        </p:nvSpPr>
        <p:spPr/>
        <p:txBody>
          <a:bodyPr/>
          <a:lstStyle>
            <a:lvl1pPr>
              <a:defRPr sz="1600">
                <a:solidFill>
                  <a:srgbClr val="306CB0"/>
                </a:solidFill>
              </a:defRPr>
            </a:lvl1pPr>
          </a:lstStyle>
          <a:p>
            <a:pPr>
              <a:defRPr/>
            </a:pPr>
            <a:fld id="{442DD743-F003-5843-9CBD-9C812E84804C}" type="slidenum">
              <a:rPr lang="en-US"/>
              <a:pPr>
                <a:defRPr/>
              </a:pPr>
              <a:t>‹#›</a:t>
            </a:fld>
            <a:endParaRPr lang="en-US" dirty="0"/>
          </a:p>
        </p:txBody>
      </p:sp>
    </p:spTree>
    <p:extLst>
      <p:ext uri="{BB962C8B-B14F-4D97-AF65-F5344CB8AC3E}">
        <p14:creationId xmlns:p14="http://schemas.microsoft.com/office/powerpoint/2010/main" val="1253160345"/>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6BD47FA5-1F39-88F0-7BD2-927C77CFD602}"/>
              </a:ext>
            </a:extLst>
          </p:cNvPr>
          <p:cNvSpPr>
            <a:spLocks noGrp="1"/>
          </p:cNvSpPr>
          <p:nvPr>
            <p:ph type="sldNum" sz="quarter" idx="10"/>
          </p:nvPr>
        </p:nvSpPr>
        <p:spPr/>
        <p:txBody>
          <a:bodyPr/>
          <a:lstStyle>
            <a:lvl1pPr>
              <a:defRPr/>
            </a:lvl1pPr>
          </a:lstStyle>
          <a:p>
            <a:pPr>
              <a:defRPr/>
            </a:pPr>
            <a:fld id="{2780F07D-6A0E-2043-9CBE-D10A4AE00995}" type="slidenum">
              <a:rPr lang="en-US"/>
              <a:pPr>
                <a:defRPr/>
              </a:pPr>
              <a:t>‹#›</a:t>
            </a:fld>
            <a:endParaRPr lang="en-US" dirty="0"/>
          </a:p>
        </p:txBody>
      </p:sp>
    </p:spTree>
    <p:extLst>
      <p:ext uri="{BB962C8B-B14F-4D97-AF65-F5344CB8AC3E}">
        <p14:creationId xmlns:p14="http://schemas.microsoft.com/office/powerpoint/2010/main" val="211830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597FFAAA-67B4-C788-B0AA-2E31AD24744B}"/>
              </a:ext>
            </a:extLst>
          </p:cNvPr>
          <p:cNvSpPr>
            <a:spLocks noGrp="1"/>
          </p:cNvSpPr>
          <p:nvPr>
            <p:ph type="sldNum" sz="quarter" idx="10"/>
          </p:nvPr>
        </p:nvSpPr>
        <p:spPr/>
        <p:txBody>
          <a:bodyPr/>
          <a:lstStyle>
            <a:lvl1pPr>
              <a:defRPr/>
            </a:lvl1pPr>
          </a:lstStyle>
          <a:p>
            <a:pPr>
              <a:defRPr/>
            </a:pPr>
            <a:fld id="{2A4B9B55-3AFC-3A4D-806B-3BD245F70F8F}" type="slidenum">
              <a:rPr lang="en-US"/>
              <a:pPr>
                <a:defRPr/>
              </a:pPr>
              <a:t>‹#›</a:t>
            </a:fld>
            <a:endParaRPr lang="en-US" dirty="0"/>
          </a:p>
        </p:txBody>
      </p:sp>
    </p:spTree>
    <p:extLst>
      <p:ext uri="{BB962C8B-B14F-4D97-AF65-F5344CB8AC3E}">
        <p14:creationId xmlns:p14="http://schemas.microsoft.com/office/powerpoint/2010/main" val="410398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844BAD9F-593C-C488-3D64-785CFBD3D424}"/>
              </a:ext>
            </a:extLst>
          </p:cNvPr>
          <p:cNvSpPr>
            <a:spLocks noGrp="1"/>
          </p:cNvSpPr>
          <p:nvPr>
            <p:ph type="sldNum" sz="quarter" idx="10"/>
          </p:nvPr>
        </p:nvSpPr>
        <p:spPr/>
        <p:txBody>
          <a:bodyPr/>
          <a:lstStyle>
            <a:lvl1pPr>
              <a:defRPr/>
            </a:lvl1pPr>
          </a:lstStyle>
          <a:p>
            <a:pPr>
              <a:defRPr/>
            </a:pPr>
            <a:fld id="{6B28F8A2-5168-5346-A200-0911815AFB96}" type="slidenum">
              <a:rPr lang="en-US"/>
              <a:pPr>
                <a:defRPr/>
              </a:pPr>
              <a:t>‹#›</a:t>
            </a:fld>
            <a:endParaRPr lang="en-US" dirty="0"/>
          </a:p>
        </p:txBody>
      </p:sp>
    </p:spTree>
    <p:extLst>
      <p:ext uri="{BB962C8B-B14F-4D97-AF65-F5344CB8AC3E}">
        <p14:creationId xmlns:p14="http://schemas.microsoft.com/office/powerpoint/2010/main" val="303356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06CB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C7D256A-F57C-55D5-D551-6A77609DF522}"/>
              </a:ext>
            </a:extLst>
          </p:cNvPr>
          <p:cNvSpPr>
            <a:spLocks noGrp="1"/>
          </p:cNvSpPr>
          <p:nvPr>
            <p:ph type="sldNum" sz="quarter" idx="10"/>
          </p:nvPr>
        </p:nvSpPr>
        <p:spPr/>
        <p:txBody>
          <a:bodyPr/>
          <a:lstStyle>
            <a:lvl1pPr>
              <a:defRPr/>
            </a:lvl1pPr>
          </a:lstStyle>
          <a:p>
            <a:pPr>
              <a:defRPr/>
            </a:pPr>
            <a:fld id="{3774731B-8C9B-D94A-B766-0F7C461324F9}" type="slidenum">
              <a:rPr lang="en-US"/>
              <a:pPr>
                <a:defRPr/>
              </a:pPr>
              <a:t>‹#›</a:t>
            </a:fld>
            <a:endParaRPr lang="en-US" dirty="0"/>
          </a:p>
        </p:txBody>
      </p:sp>
    </p:spTree>
    <p:extLst>
      <p:ext uri="{BB962C8B-B14F-4D97-AF65-F5344CB8AC3E}">
        <p14:creationId xmlns:p14="http://schemas.microsoft.com/office/powerpoint/2010/main" val="134101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306CB0"/>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306CB0"/>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11BF1AC-94D1-50A1-361F-652A8EA64677}"/>
              </a:ext>
            </a:extLst>
          </p:cNvPr>
          <p:cNvSpPr>
            <a:spLocks noGrp="1"/>
          </p:cNvSpPr>
          <p:nvPr>
            <p:ph type="sldNum" sz="quarter" idx="10"/>
          </p:nvPr>
        </p:nvSpPr>
        <p:spPr/>
        <p:txBody>
          <a:bodyPr/>
          <a:lstStyle>
            <a:lvl1pPr>
              <a:defRPr/>
            </a:lvl1pPr>
          </a:lstStyle>
          <a:p>
            <a:pPr>
              <a:defRPr/>
            </a:pPr>
            <a:fld id="{0A108D7E-799C-314A-A056-4B2275776020}" type="slidenum">
              <a:rPr lang="en-US"/>
              <a:pPr>
                <a:defRPr/>
              </a:pPr>
              <a:t>‹#›</a:t>
            </a:fld>
            <a:endParaRPr lang="en-US" dirty="0"/>
          </a:p>
        </p:txBody>
      </p:sp>
    </p:spTree>
    <p:extLst>
      <p:ext uri="{BB962C8B-B14F-4D97-AF65-F5344CB8AC3E}">
        <p14:creationId xmlns:p14="http://schemas.microsoft.com/office/powerpoint/2010/main" val="316208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06CB0"/>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D6BB03FC-51FF-D5BE-BA32-047E8D8FBABE}"/>
              </a:ext>
            </a:extLst>
          </p:cNvPr>
          <p:cNvSpPr>
            <a:spLocks noGrp="1"/>
          </p:cNvSpPr>
          <p:nvPr>
            <p:ph type="sldNum" sz="quarter" idx="10"/>
          </p:nvPr>
        </p:nvSpPr>
        <p:spPr/>
        <p:txBody>
          <a:bodyPr/>
          <a:lstStyle>
            <a:lvl1pPr>
              <a:defRPr/>
            </a:lvl1pPr>
          </a:lstStyle>
          <a:p>
            <a:pPr>
              <a:defRPr/>
            </a:pPr>
            <a:fld id="{D0FD1D2A-308D-3940-B7AE-CE9A0D315653}" type="slidenum">
              <a:rPr lang="en-US"/>
              <a:pPr>
                <a:defRPr/>
              </a:pPr>
              <a:t>‹#›</a:t>
            </a:fld>
            <a:endParaRPr lang="en-US" dirty="0"/>
          </a:p>
        </p:txBody>
      </p:sp>
    </p:spTree>
    <p:extLst>
      <p:ext uri="{BB962C8B-B14F-4D97-AF65-F5344CB8AC3E}">
        <p14:creationId xmlns:p14="http://schemas.microsoft.com/office/powerpoint/2010/main" val="100232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ACCBA5D-B3FC-10AE-49B0-F37C42621B5F}"/>
              </a:ext>
            </a:extLst>
          </p:cNvPr>
          <p:cNvSpPr>
            <a:spLocks noGrp="1"/>
          </p:cNvSpPr>
          <p:nvPr>
            <p:ph type="sldNum" sz="quarter" idx="10"/>
          </p:nvPr>
        </p:nvSpPr>
        <p:spPr/>
        <p:txBody>
          <a:bodyPr/>
          <a:lstStyle>
            <a:lvl1pPr>
              <a:defRPr/>
            </a:lvl1pPr>
          </a:lstStyle>
          <a:p>
            <a:pPr>
              <a:defRPr/>
            </a:pPr>
            <a:fld id="{CDF3A3E6-8DE9-7A4A-B9C6-E8BB453178DE}" type="slidenum">
              <a:rPr lang="en-US"/>
              <a:pPr>
                <a:defRPr/>
              </a:pPr>
              <a:t>‹#›</a:t>
            </a:fld>
            <a:endParaRPr lang="en-US" dirty="0"/>
          </a:p>
        </p:txBody>
      </p:sp>
    </p:spTree>
    <p:extLst>
      <p:ext uri="{BB962C8B-B14F-4D97-AF65-F5344CB8AC3E}">
        <p14:creationId xmlns:p14="http://schemas.microsoft.com/office/powerpoint/2010/main" val="219172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svg"/><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ABD0BB2-C63B-2AD2-68CD-AB15C066A9CE}"/>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9911488" y="5875283"/>
            <a:ext cx="2224976" cy="1101687"/>
          </a:xfrm>
          <a:prstGeom prst="rect">
            <a:avLst/>
          </a:prstGeom>
        </p:spPr>
      </p:pic>
      <p:sp>
        <p:nvSpPr>
          <p:cNvPr id="1026" name="Title Placeholder 1">
            <a:extLst>
              <a:ext uri="{FF2B5EF4-FFF2-40B4-BE49-F238E27FC236}">
                <a16:creationId xmlns:a16="http://schemas.microsoft.com/office/drawing/2014/main" id="{35DA1F8B-3DE2-59D7-B9D2-4A2CF58CC6B8}"/>
              </a:ext>
            </a:extLst>
          </p:cNvPr>
          <p:cNvSpPr>
            <a:spLocks noGrp="1" noChangeArrowheads="1"/>
          </p:cNvSpPr>
          <p:nvPr>
            <p:ph type="title"/>
          </p:nvPr>
        </p:nvSpPr>
        <p:spPr bwMode="auto">
          <a:xfrm>
            <a:off x="838200" y="365127"/>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FED47F06-B4C6-F6FD-4150-6FFE70F03181}"/>
              </a:ext>
            </a:extLst>
          </p:cNvPr>
          <p:cNvSpPr>
            <a:spLocks noGrp="1" noChangeArrowheads="1"/>
          </p:cNvSpPr>
          <p:nvPr>
            <p:ph type="body" idx="1"/>
          </p:nvPr>
        </p:nvSpPr>
        <p:spPr bwMode="auto">
          <a:xfrm>
            <a:off x="838200" y="1825625"/>
            <a:ext cx="105156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Slide Number Placeholder 5">
            <a:extLst>
              <a:ext uri="{FF2B5EF4-FFF2-40B4-BE49-F238E27FC236}">
                <a16:creationId xmlns:a16="http://schemas.microsoft.com/office/drawing/2014/main" id="{D9979055-DFD4-5BAA-6B45-FEFA45B35027}"/>
              </a:ext>
            </a:extLst>
          </p:cNvPr>
          <p:cNvSpPr>
            <a:spLocks noGrp="1"/>
          </p:cNvSpPr>
          <p:nvPr>
            <p:ph type="sldNum" sz="quarter" idx="4"/>
          </p:nvPr>
        </p:nvSpPr>
        <p:spPr>
          <a:xfrm>
            <a:off x="701675" y="6542090"/>
            <a:ext cx="2743200" cy="365125"/>
          </a:xfrm>
          <a:prstGeom prst="rect">
            <a:avLst/>
          </a:prstGeom>
        </p:spPr>
        <p:txBody>
          <a:bodyPr/>
          <a:lstStyle>
            <a:lvl1pPr eaLnBrk="1" fontAlgn="auto" hangingPunct="1">
              <a:spcBef>
                <a:spcPts val="0"/>
              </a:spcBef>
              <a:spcAft>
                <a:spcPts val="0"/>
              </a:spcAft>
              <a:defRPr sz="1600">
                <a:solidFill>
                  <a:srgbClr val="306CB0"/>
                </a:solidFill>
                <a:latin typeface="+mn-lt"/>
              </a:defRPr>
            </a:lvl1pPr>
          </a:lstStyle>
          <a:p>
            <a:pPr>
              <a:defRPr/>
            </a:pPr>
            <a:fld id="{10A4C4E7-8095-B545-A514-21F352B856D5}" type="slidenum">
              <a:rPr lang="en-US"/>
              <a:pPr>
                <a:defRPr/>
              </a:pPr>
              <a:t>‹#›</a:t>
            </a:fld>
            <a:endParaRPr lang="en-US" dirty="0"/>
          </a:p>
        </p:txBody>
      </p:sp>
      <p:sp>
        <p:nvSpPr>
          <p:cNvPr id="2" name="Rectangle 1">
            <a:extLst>
              <a:ext uri="{FF2B5EF4-FFF2-40B4-BE49-F238E27FC236}">
                <a16:creationId xmlns:a16="http://schemas.microsoft.com/office/drawing/2014/main" id="{6DDB8517-BECA-208E-B4EA-222619BF4113}"/>
              </a:ext>
            </a:extLst>
          </p:cNvPr>
          <p:cNvSpPr/>
          <p:nvPr userDrawn="1"/>
        </p:nvSpPr>
        <p:spPr>
          <a:xfrm>
            <a:off x="0" y="6451602"/>
            <a:ext cx="9982200" cy="90488"/>
          </a:xfrm>
          <a:prstGeom prst="rect">
            <a:avLst/>
          </a:prstGeom>
          <a:solidFill>
            <a:srgbClr val="265C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806" r:id="rId15"/>
    <p:sldLayoutId id="2147483807" r:id="rId16"/>
  </p:sldLayoutIdLst>
  <p:hf hdr="0" dt="0"/>
  <p:txStyles>
    <p:titleStyle>
      <a:lvl1pPr algn="l" rtl="0" eaLnBrk="1" fontAlgn="base" hangingPunct="1">
        <a:lnSpc>
          <a:spcPct val="90000"/>
        </a:lnSpc>
        <a:spcBef>
          <a:spcPct val="0"/>
        </a:spcBef>
        <a:spcAft>
          <a:spcPct val="0"/>
        </a:spcAft>
        <a:defRPr sz="4401" b="1" kern="1200">
          <a:solidFill>
            <a:srgbClr val="265C8E"/>
          </a:solidFill>
          <a:latin typeface="+mj-lt"/>
          <a:ea typeface="+mj-ea"/>
          <a:cs typeface="+mj-cs"/>
        </a:defRPr>
      </a:lvl1pPr>
      <a:lvl2pPr algn="l" rtl="0" eaLnBrk="1" fontAlgn="base" hangingPunct="1">
        <a:lnSpc>
          <a:spcPct val="90000"/>
        </a:lnSpc>
        <a:spcBef>
          <a:spcPct val="0"/>
        </a:spcBef>
        <a:spcAft>
          <a:spcPct val="0"/>
        </a:spcAft>
        <a:defRPr sz="4401" b="1">
          <a:solidFill>
            <a:srgbClr val="306CB0"/>
          </a:solidFill>
          <a:latin typeface="Arial" panose="020B0604020202020204" pitchFamily="34" charset="0"/>
        </a:defRPr>
      </a:lvl2pPr>
      <a:lvl3pPr algn="l" rtl="0" eaLnBrk="1" fontAlgn="base" hangingPunct="1">
        <a:lnSpc>
          <a:spcPct val="90000"/>
        </a:lnSpc>
        <a:spcBef>
          <a:spcPct val="0"/>
        </a:spcBef>
        <a:spcAft>
          <a:spcPct val="0"/>
        </a:spcAft>
        <a:defRPr sz="4401" b="1">
          <a:solidFill>
            <a:srgbClr val="306CB0"/>
          </a:solidFill>
          <a:latin typeface="Arial" panose="020B0604020202020204" pitchFamily="34" charset="0"/>
        </a:defRPr>
      </a:lvl3pPr>
      <a:lvl4pPr algn="l" rtl="0" eaLnBrk="1" fontAlgn="base" hangingPunct="1">
        <a:lnSpc>
          <a:spcPct val="90000"/>
        </a:lnSpc>
        <a:spcBef>
          <a:spcPct val="0"/>
        </a:spcBef>
        <a:spcAft>
          <a:spcPct val="0"/>
        </a:spcAft>
        <a:defRPr sz="4401" b="1">
          <a:solidFill>
            <a:srgbClr val="306CB0"/>
          </a:solidFill>
          <a:latin typeface="Arial" panose="020B0604020202020204" pitchFamily="34" charset="0"/>
        </a:defRPr>
      </a:lvl4pPr>
      <a:lvl5pPr algn="l" rtl="0" eaLnBrk="1" fontAlgn="base" hangingPunct="1">
        <a:lnSpc>
          <a:spcPct val="90000"/>
        </a:lnSpc>
        <a:spcBef>
          <a:spcPct val="0"/>
        </a:spcBef>
        <a:spcAft>
          <a:spcPct val="0"/>
        </a:spcAft>
        <a:defRPr sz="4401" b="1">
          <a:solidFill>
            <a:srgbClr val="306CB0"/>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17" indent="-228617" algn="l" rtl="0" eaLnBrk="1" fontAlgn="base" hangingPunct="1">
        <a:lnSpc>
          <a:spcPct val="90000"/>
        </a:lnSpc>
        <a:spcBef>
          <a:spcPts val="1000"/>
        </a:spcBef>
        <a:spcAft>
          <a:spcPct val="0"/>
        </a:spcAft>
        <a:buClr>
          <a:srgbClr val="0167AC"/>
        </a:buClr>
        <a:buFont typeface="Wingdings" pitchFamily="2" charset="2"/>
        <a:buChar char="§"/>
        <a:defRPr sz="2801" kern="1200">
          <a:solidFill>
            <a:schemeClr val="tx1"/>
          </a:solidFill>
          <a:latin typeface="+mn-lt"/>
          <a:ea typeface="+mn-ea"/>
          <a:cs typeface="+mn-cs"/>
        </a:defRPr>
      </a:lvl1pPr>
      <a:lvl2pPr marL="685849" indent="-228617" algn="l" rtl="0" eaLnBrk="1" fontAlgn="base" hangingPunct="1">
        <a:lnSpc>
          <a:spcPct val="90000"/>
        </a:lnSpc>
        <a:spcBef>
          <a:spcPts val="500"/>
        </a:spcBef>
        <a:spcAft>
          <a:spcPct val="0"/>
        </a:spcAft>
        <a:buClr>
          <a:srgbClr val="0167AC"/>
        </a:buClr>
        <a:buFont typeface="Wingdings" pitchFamily="2" charset="2"/>
        <a:buChar char="§"/>
        <a:defRPr sz="2400" kern="1200">
          <a:solidFill>
            <a:schemeClr val="tx1"/>
          </a:solidFill>
          <a:latin typeface="+mn-lt"/>
          <a:ea typeface="+mn-ea"/>
          <a:cs typeface="+mn-cs"/>
        </a:defRPr>
      </a:lvl2pPr>
      <a:lvl3pPr marL="1143082" indent="-228617" algn="l" rtl="0" eaLnBrk="1" fontAlgn="base" hangingPunct="1">
        <a:lnSpc>
          <a:spcPct val="90000"/>
        </a:lnSpc>
        <a:spcBef>
          <a:spcPts val="500"/>
        </a:spcBef>
        <a:spcAft>
          <a:spcPct val="0"/>
        </a:spcAft>
        <a:buClr>
          <a:srgbClr val="0167AC"/>
        </a:buClr>
        <a:buFont typeface="Wingdings" pitchFamily="2" charset="2"/>
        <a:buChar char="§"/>
        <a:defRPr sz="2001" kern="1200">
          <a:solidFill>
            <a:schemeClr val="tx1"/>
          </a:solidFill>
          <a:latin typeface="+mn-lt"/>
          <a:ea typeface="+mn-ea"/>
          <a:cs typeface="+mn-cs"/>
        </a:defRPr>
      </a:lvl3pPr>
      <a:lvl4pPr marL="1600315" indent="-228617" algn="l" rtl="0" eaLnBrk="1" fontAlgn="base" hangingPunct="1">
        <a:lnSpc>
          <a:spcPct val="90000"/>
        </a:lnSpc>
        <a:spcBef>
          <a:spcPts val="500"/>
        </a:spcBef>
        <a:spcAft>
          <a:spcPct val="0"/>
        </a:spcAft>
        <a:buClr>
          <a:srgbClr val="0167AC"/>
        </a:buClr>
        <a:buFont typeface="Wingdings" pitchFamily="2" charset="2"/>
        <a:buChar char="§"/>
        <a:defRPr kern="1200">
          <a:solidFill>
            <a:schemeClr val="tx1"/>
          </a:solidFill>
          <a:latin typeface="+mn-lt"/>
          <a:ea typeface="+mn-ea"/>
          <a:cs typeface="+mn-cs"/>
        </a:defRPr>
      </a:lvl4pPr>
      <a:lvl5pPr marL="2057547" indent="-228617" algn="l" rtl="0" eaLnBrk="1" fontAlgn="base" hangingPunct="1">
        <a:lnSpc>
          <a:spcPct val="90000"/>
        </a:lnSpc>
        <a:spcBef>
          <a:spcPts val="500"/>
        </a:spcBef>
        <a:spcAft>
          <a:spcPct val="0"/>
        </a:spcAft>
        <a:buClr>
          <a:srgbClr val="0167AC"/>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itle Placeholder 1">
            <a:extLst>
              <a:ext uri="{FF2B5EF4-FFF2-40B4-BE49-F238E27FC236}">
                <a16:creationId xmlns:a16="http://schemas.microsoft.com/office/drawing/2014/main" id="{BD2A0074-FEC0-08FC-D4A4-5E0ADF681016}"/>
              </a:ext>
            </a:extLst>
          </p:cNvPr>
          <p:cNvSpPr>
            <a:spLocks noGrp="1" noChangeArrowheads="1"/>
          </p:cNvSpPr>
          <p:nvPr>
            <p:ph type="title"/>
          </p:nvPr>
        </p:nvSpPr>
        <p:spPr bwMode="auto">
          <a:xfrm>
            <a:off x="838200" y="365127"/>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6387" name="Text Placeholder 2">
            <a:extLst>
              <a:ext uri="{FF2B5EF4-FFF2-40B4-BE49-F238E27FC236}">
                <a16:creationId xmlns:a16="http://schemas.microsoft.com/office/drawing/2014/main" id="{92CE115D-ADF6-97E3-6D63-FB31024F40BD}"/>
              </a:ext>
            </a:extLst>
          </p:cNvPr>
          <p:cNvSpPr>
            <a:spLocks noGrp="1" noChangeArrowheads="1"/>
          </p:cNvSpPr>
          <p:nvPr>
            <p:ph type="body" idx="1"/>
          </p:nvPr>
        </p:nvSpPr>
        <p:spPr bwMode="auto">
          <a:xfrm>
            <a:off x="838200" y="1825625"/>
            <a:ext cx="105156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Slide Number Placeholder 5">
            <a:extLst>
              <a:ext uri="{FF2B5EF4-FFF2-40B4-BE49-F238E27FC236}">
                <a16:creationId xmlns:a16="http://schemas.microsoft.com/office/drawing/2014/main" id="{AA3611F1-51EF-0D52-E1DD-159116DC6F6C}"/>
              </a:ext>
            </a:extLst>
          </p:cNvPr>
          <p:cNvSpPr>
            <a:spLocks noGrp="1"/>
          </p:cNvSpPr>
          <p:nvPr>
            <p:ph type="sldNum" sz="quarter" idx="4"/>
          </p:nvPr>
        </p:nvSpPr>
        <p:spPr>
          <a:xfrm>
            <a:off x="701675" y="6542090"/>
            <a:ext cx="2743200" cy="365125"/>
          </a:xfrm>
          <a:prstGeom prst="rect">
            <a:avLst/>
          </a:prstGeom>
        </p:spPr>
        <p:txBody>
          <a:bodyPr/>
          <a:lstStyle>
            <a:lvl1pPr eaLnBrk="1" fontAlgn="auto" hangingPunct="1">
              <a:spcBef>
                <a:spcPts val="0"/>
              </a:spcBef>
              <a:spcAft>
                <a:spcPts val="0"/>
              </a:spcAft>
              <a:defRPr sz="1600">
                <a:solidFill>
                  <a:srgbClr val="679146"/>
                </a:solidFill>
                <a:latin typeface="+mn-lt"/>
              </a:defRPr>
            </a:lvl1pPr>
          </a:lstStyle>
          <a:p>
            <a:pPr>
              <a:defRPr/>
            </a:pPr>
            <a:fld id="{14B2F438-1335-5243-8E04-4CEDA4182643}" type="slidenum">
              <a:rPr lang="en-US"/>
              <a:pPr>
                <a:defRPr/>
              </a:pPr>
              <a:t>‹#›</a:t>
            </a:fld>
            <a:endParaRPr lang="en-US" dirty="0"/>
          </a:p>
        </p:txBody>
      </p:sp>
      <p:sp>
        <p:nvSpPr>
          <p:cNvPr id="12" name="Rectangle 11">
            <a:extLst>
              <a:ext uri="{FF2B5EF4-FFF2-40B4-BE49-F238E27FC236}">
                <a16:creationId xmlns:a16="http://schemas.microsoft.com/office/drawing/2014/main" id="{5FC85D43-D697-ECCD-8E9C-31C4DAE2F395}"/>
              </a:ext>
            </a:extLst>
          </p:cNvPr>
          <p:cNvSpPr/>
          <p:nvPr/>
        </p:nvSpPr>
        <p:spPr>
          <a:xfrm>
            <a:off x="144463" y="6451600"/>
            <a:ext cx="9837737" cy="90488"/>
          </a:xfrm>
          <a:prstGeom prst="rect">
            <a:avLst/>
          </a:prstGeom>
          <a:solidFill>
            <a:srgbClr val="679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Graphic 5">
            <a:extLst>
              <a:ext uri="{FF2B5EF4-FFF2-40B4-BE49-F238E27FC236}">
                <a16:creationId xmlns:a16="http://schemas.microsoft.com/office/drawing/2014/main" id="{090C2E3A-0C93-F229-6E8E-E2CFB28855A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11488" y="5875283"/>
            <a:ext cx="2224976" cy="1101687"/>
          </a:xfrm>
          <a:prstGeom prst="rect">
            <a:avLst/>
          </a:prstGeom>
        </p:spPr>
      </p:pic>
    </p:spTree>
  </p:cSld>
  <p:clrMap bg1="lt1" tx1="dk1" bg2="lt2" tx2="dk2" accent1="accent1" accent2="accent2" accent3="accent3" accent4="accent4" accent5="accent5" accent6="accent6" hlink="hlink" folHlink="folHlink"/>
  <p:sldLayoutIdLst>
    <p:sldLayoutId id="2147483802" r:id="rId1"/>
    <p:sldLayoutId id="2147483803" r:id="rId2"/>
    <p:sldLayoutId id="2147483789" r:id="rId3"/>
    <p:sldLayoutId id="2147483790" r:id="rId4"/>
    <p:sldLayoutId id="2147483791" r:id="rId5"/>
    <p:sldLayoutId id="2147483792" r:id="rId6"/>
    <p:sldLayoutId id="2147483804" r:id="rId7"/>
    <p:sldLayoutId id="2147483805" r:id="rId8"/>
    <p:sldLayoutId id="2147483793" r:id="rId9"/>
    <p:sldLayoutId id="2147483794" r:id="rId10"/>
    <p:sldLayoutId id="2147483795" r:id="rId11"/>
    <p:sldLayoutId id="2147483796" r:id="rId12"/>
    <p:sldLayoutId id="2147483797" r:id="rId13"/>
    <p:sldLayoutId id="2147483798" r:id="rId14"/>
  </p:sldLayoutIdLst>
  <p:hf hdr="0" dt="0"/>
  <p:txStyles>
    <p:titleStyle>
      <a:lvl1pPr algn="l" rtl="0" eaLnBrk="0" fontAlgn="base" hangingPunct="0">
        <a:lnSpc>
          <a:spcPct val="90000"/>
        </a:lnSpc>
        <a:spcBef>
          <a:spcPct val="0"/>
        </a:spcBef>
        <a:spcAft>
          <a:spcPct val="0"/>
        </a:spcAft>
        <a:defRPr sz="4401"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1"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1"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1"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1"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17" indent="-228617" algn="l" rtl="0" eaLnBrk="0" fontAlgn="base" hangingPunct="0">
        <a:lnSpc>
          <a:spcPct val="90000"/>
        </a:lnSpc>
        <a:spcBef>
          <a:spcPts val="1000"/>
        </a:spcBef>
        <a:spcAft>
          <a:spcPct val="0"/>
        </a:spcAft>
        <a:buClr>
          <a:srgbClr val="679146"/>
        </a:buClr>
        <a:buFont typeface="Wingdings" pitchFamily="2" charset="2"/>
        <a:buChar char="§"/>
        <a:defRPr sz="2801" kern="1200">
          <a:solidFill>
            <a:schemeClr val="tx1"/>
          </a:solidFill>
          <a:latin typeface="+mn-lt"/>
          <a:ea typeface="+mn-ea"/>
          <a:cs typeface="+mn-cs"/>
        </a:defRPr>
      </a:lvl1pPr>
      <a:lvl2pPr marL="685849" indent="-228617"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82" indent="-228617" algn="l" rtl="0" eaLnBrk="0" fontAlgn="base" hangingPunct="0">
        <a:lnSpc>
          <a:spcPct val="90000"/>
        </a:lnSpc>
        <a:spcBef>
          <a:spcPts val="500"/>
        </a:spcBef>
        <a:spcAft>
          <a:spcPct val="0"/>
        </a:spcAft>
        <a:buClr>
          <a:srgbClr val="679146"/>
        </a:buClr>
        <a:buFont typeface="Wingdings" pitchFamily="2" charset="2"/>
        <a:buChar char="§"/>
        <a:defRPr sz="2001" kern="1200">
          <a:solidFill>
            <a:schemeClr val="tx1"/>
          </a:solidFill>
          <a:latin typeface="+mn-lt"/>
          <a:ea typeface="+mn-ea"/>
          <a:cs typeface="+mn-cs"/>
        </a:defRPr>
      </a:lvl3pPr>
      <a:lvl4pPr marL="1600315" indent="-228617"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547" indent="-228617"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8.xml"/><Relationship Id="rId6" Type="http://schemas.openxmlformats.org/officeDocument/2006/relationships/image" Target="../media/image75.png"/><Relationship Id="rId5" Type="http://schemas.openxmlformats.org/officeDocument/2006/relationships/image" Target="../media/image74.svg"/><Relationship Id="rId10" Type="http://schemas.openxmlformats.org/officeDocument/2006/relationships/image" Target="../media/image79.emf"/><Relationship Id="rId4" Type="http://schemas.openxmlformats.org/officeDocument/2006/relationships/image" Target="../media/image73.png"/><Relationship Id="rId9" Type="http://schemas.openxmlformats.org/officeDocument/2006/relationships/image" Target="../media/image7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8.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8.xml"/><Relationship Id="rId5" Type="http://schemas.openxmlformats.org/officeDocument/2006/relationships/image" Target="../media/image87.png"/><Relationship Id="rId4" Type="http://schemas.openxmlformats.org/officeDocument/2006/relationships/image" Target="../media/image86.png"/></Relationships>
</file>

<file path=ppt/slides/_rels/slide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nuget.org/profiles/AgGateway" TargetMode="External"/><Relationship Id="rId3" Type="http://schemas.openxmlformats.org/officeDocument/2006/relationships/hyperlink" Target="https://github.com/ADAPT/ADAPT" TargetMode="External"/><Relationship Id="rId7" Type="http://schemas.openxmlformats.org/officeDocument/2006/relationships/hyperlink" Target="https://github.com/ADAPT/Standard/projects/1" TargetMode="External"/><Relationship Id="rId2" Type="http://schemas.openxmlformats.org/officeDocument/2006/relationships/hyperlink" Target="https://adaptframework.org/" TargetMode="External"/><Relationship Id="rId1" Type="http://schemas.openxmlformats.org/officeDocument/2006/relationships/slideLayout" Target="../slideLayouts/slideLayout3.xml"/><Relationship Id="rId6" Type="http://schemas.openxmlformats.org/officeDocument/2006/relationships/hyperlink" Target="https://github.com/ADAPT/ADAPT-Visualizer" TargetMode="External"/><Relationship Id="rId5" Type="http://schemas.openxmlformats.org/officeDocument/2006/relationships/hyperlink" Target="https://github.com/ADAPT/ADMPlugin" TargetMode="External"/><Relationship Id="rId4" Type="http://schemas.openxmlformats.org/officeDocument/2006/relationships/hyperlink" Target="https://github.com/ADAPT/ISOv4Plugin"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modusstandard.org/"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iblnews.org/how-to-equip-managers-to-lead-remote-teams-and-reap-productivity-gains/" TargetMode="External"/><Relationship Id="rId2" Type="http://schemas.openxmlformats.org/officeDocument/2006/relationships/image" Target="../media/image92.jpe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emf"/><Relationship Id="rId1" Type="http://schemas.openxmlformats.org/officeDocument/2006/relationships/slideLayout" Target="../slideLayouts/slideLayout4.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aggateway.org/EventsandEducation/AboutAgGateway.aspx"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github.com/AgGateway/Modus" TargetMode="External"/><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9.png"/></Relationships>
</file>

<file path=ppt/slides/_rels/slide3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2.png"/><Relationship Id="rId4" Type="http://schemas.openxmlformats.org/officeDocument/2006/relationships/image" Target="../media/image101.png"/></Relationships>
</file>

<file path=ppt/slides/_rels/slide3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8.xml"/><Relationship Id="rId4" Type="http://schemas.openxmlformats.org/officeDocument/2006/relationships/image" Target="../media/image1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9.xml"/><Relationship Id="rId4" Type="http://schemas.openxmlformats.org/officeDocument/2006/relationships/image" Target="../media/image1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hyperlink" Target="https://aggateway.atlassian.net/wiki/spaces/PMC/pages/3433169185/Field+Boundary+Use+Case%3A+Aerial+vehicle+operation" TargetMode="External"/><Relationship Id="rId13" Type="http://schemas.openxmlformats.org/officeDocument/2006/relationships/hyperlink" Target="https://aggateway.atlassian.net/wiki/spaces/PMC/pages/3433169203/Field+Boundary+use+Case%3A+Traceability" TargetMode="External"/><Relationship Id="rId3" Type="http://schemas.openxmlformats.org/officeDocument/2006/relationships/hyperlink" Target="https://aggateway.atlassian.net/wiki/spaces/PMC/pages/3433725956" TargetMode="External"/><Relationship Id="rId7" Type="http://schemas.openxmlformats.org/officeDocument/2006/relationships/hyperlink" Target="https://aggateway.atlassian.net/wiki/spaces/PMC/pages/3433824275/Field+Boundary+Use+Case%3A+Autonomous+Ground+based+vehicle+operation" TargetMode="External"/><Relationship Id="rId12" Type="http://schemas.openxmlformats.org/officeDocument/2006/relationships/hyperlink" Target="https://aggateway.atlassian.net/wiki/spaces/PMC/pages/3433758765" TargetMode="External"/><Relationship Id="rId2" Type="http://schemas.openxmlformats.org/officeDocument/2006/relationships/hyperlink" Target="https://aggateway.atlassian.net/wiki/spaces/PMC/pages/3433857025/Field+Boundary+Use+Case%3A+Soil+testing" TargetMode="External"/><Relationship Id="rId16" Type="http://schemas.openxmlformats.org/officeDocument/2006/relationships/hyperlink" Target="https://aggateway.atlassian.net/wiki/spaces/PMC/pages/3433726028/Field+Boundary+use+Case%3A+Plat+maps%2C+county%2C+PLSS%2C+and+other+legal+property+lines" TargetMode="External"/><Relationship Id="rId1" Type="http://schemas.openxmlformats.org/officeDocument/2006/relationships/slideLayout" Target="../slideLayouts/slideLayout3.xml"/><Relationship Id="rId6" Type="http://schemas.openxmlformats.org/officeDocument/2006/relationships/hyperlink" Target="https://aggateway.atlassian.net/wiki/spaces/PMC/pages/3433496617/Field+Boundary+Use+Case%3A+Field+attributes" TargetMode="External"/><Relationship Id="rId11" Type="http://schemas.openxmlformats.org/officeDocument/2006/relationships/hyperlink" Target="https://aggateway.atlassian.net/wiki/spaces/PMC/pages/3433791504/Field+Boundary+use+Case%3A+Crop+insurance+claim" TargetMode="External"/><Relationship Id="rId5" Type="http://schemas.openxmlformats.org/officeDocument/2006/relationships/hyperlink" Target="https://aggateway.atlassian.net/wiki/spaces/PMC/pages/3433169176/Field+Boundary+Use+Case%3A+Custom+field+operation+by+3rd+party" TargetMode="External"/><Relationship Id="rId15" Type="http://schemas.openxmlformats.org/officeDocument/2006/relationships/hyperlink" Target="https://aggateway.atlassian.net/wiki/spaces/PMC/pages/3433889829/Field+Boundary+use+Case%3A+Multi-cropping+-+Cover+Crops" TargetMode="External"/><Relationship Id="rId10" Type="http://schemas.openxmlformats.org/officeDocument/2006/relationships/hyperlink" Target="https://aggateway.atlassian.net/wiki/spaces/PMC/pages/3434283025/Field+Boundary+use+Case%3A+Reporting" TargetMode="External"/><Relationship Id="rId4" Type="http://schemas.openxmlformats.org/officeDocument/2006/relationships/hyperlink" Target="https://aggateway.atlassian.net/wiki/spaces/PMC/pages/3433463819/Field+Boundary+use+Case%3A+Field+operation+by+farmer" TargetMode="External"/><Relationship Id="rId9" Type="http://schemas.openxmlformats.org/officeDocument/2006/relationships/hyperlink" Target="https://aggateway.atlassian.net/wiki/spaces/PMC/pages/3433758733/Field+Boundary+use+Case%3A+Insurance+reporting" TargetMode="External"/><Relationship Id="rId14" Type="http://schemas.openxmlformats.org/officeDocument/2006/relationships/hyperlink" Target="https://aggateway.atlassian.net/wiki/spaces/PMC/pages/3434020908"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agglossary.or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jpeg"/><Relationship Id="rId39" Type="http://schemas.openxmlformats.org/officeDocument/2006/relationships/image" Target="../media/image50.jpe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jpeg"/><Relationship Id="rId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31.jpeg"/><Relationship Id="rId29" Type="http://schemas.openxmlformats.org/officeDocument/2006/relationships/image" Target="../media/image40.png"/><Relationship Id="rId41" Type="http://schemas.openxmlformats.org/officeDocument/2006/relationships/image" Target="../media/image52.jpeg"/><Relationship Id="rId1" Type="http://schemas.openxmlformats.org/officeDocument/2006/relationships/slideLayout" Target="../slideLayouts/slideLayout9.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jpeg"/><Relationship Id="rId40" Type="http://schemas.openxmlformats.org/officeDocument/2006/relationships/image" Target="../media/image51.jpe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jpeg"/><Relationship Id="rId28" Type="http://schemas.openxmlformats.org/officeDocument/2006/relationships/image" Target="../media/image39.png"/><Relationship Id="rId36" Type="http://schemas.openxmlformats.org/officeDocument/2006/relationships/image" Target="../media/image47.jpeg"/><Relationship Id="rId10" Type="http://schemas.openxmlformats.org/officeDocument/2006/relationships/image" Target="../media/image21.jpeg"/><Relationship Id="rId19" Type="http://schemas.openxmlformats.org/officeDocument/2006/relationships/image" Target="../media/image30.jpeg"/><Relationship Id="rId31" Type="http://schemas.openxmlformats.org/officeDocument/2006/relationships/image" Target="../media/image42.jpeg"/><Relationship Id="rId4" Type="http://schemas.openxmlformats.org/officeDocument/2006/relationships/image" Target="../media/image15.png"/><Relationship Id="rId9" Type="http://schemas.openxmlformats.org/officeDocument/2006/relationships/image" Target="../media/image20.tiff"/><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jpeg"/><Relationship Id="rId35" Type="http://schemas.openxmlformats.org/officeDocument/2006/relationships/image" Target="../media/image46.png"/><Relationship Id="rId43" Type="http://schemas.openxmlformats.org/officeDocument/2006/relationships/image" Target="../media/image54.png"/><Relationship Id="rId8" Type="http://schemas.openxmlformats.org/officeDocument/2006/relationships/image" Target="../media/image19.png"/><Relationship Id="rId3" Type="http://schemas.openxmlformats.org/officeDocument/2006/relationships/image" Target="../media/image14.png"/><Relationship Id="rId12" Type="http://schemas.openxmlformats.org/officeDocument/2006/relationships/image" Target="../media/image23.png"/><Relationship Id="rId17" Type="http://schemas.openxmlformats.org/officeDocument/2006/relationships/image" Target="../media/image28.jpeg"/><Relationship Id="rId25" Type="http://schemas.openxmlformats.org/officeDocument/2006/relationships/image" Target="../media/image36.jpeg"/><Relationship Id="rId33" Type="http://schemas.openxmlformats.org/officeDocument/2006/relationships/image" Target="../media/image44.png"/><Relationship Id="rId38" Type="http://schemas.openxmlformats.org/officeDocument/2006/relationships/image" Target="../media/image49.jpeg"/></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 Id="rId9"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5AE3616A-12CA-7E5F-A0BB-2422D4FD5C78}"/>
              </a:ext>
            </a:extLst>
          </p:cNvPr>
          <p:cNvSpPr>
            <a:spLocks noGrp="1" noChangeArrowheads="1"/>
          </p:cNvSpPr>
          <p:nvPr>
            <p:ph type="ctrTitle"/>
          </p:nvPr>
        </p:nvSpPr>
        <p:spPr>
          <a:xfrm>
            <a:off x="1601788" y="3022600"/>
            <a:ext cx="9144000" cy="919163"/>
          </a:xfrm>
        </p:spPr>
        <p:txBody>
          <a:bodyPr>
            <a:normAutofit fontScale="90000"/>
          </a:bodyPr>
          <a:lstStyle/>
          <a:p>
            <a:pPr eaLnBrk="1" hangingPunct="1"/>
            <a:r>
              <a:rPr lang="en-US" altLang="en-US" dirty="0"/>
              <a:t>Industry defined standards solving digital interoperability</a:t>
            </a:r>
          </a:p>
        </p:txBody>
      </p:sp>
      <p:sp>
        <p:nvSpPr>
          <p:cNvPr id="32770" name="Subtitle 2">
            <a:extLst>
              <a:ext uri="{FF2B5EF4-FFF2-40B4-BE49-F238E27FC236}">
                <a16:creationId xmlns:a16="http://schemas.microsoft.com/office/drawing/2014/main" id="{1EBB6290-1DAC-D457-85AC-9616DB59F097}"/>
              </a:ext>
            </a:extLst>
          </p:cNvPr>
          <p:cNvSpPr>
            <a:spLocks noGrp="1" noChangeArrowheads="1"/>
          </p:cNvSpPr>
          <p:nvPr>
            <p:ph type="subTitle" idx="1"/>
          </p:nvPr>
        </p:nvSpPr>
        <p:spPr>
          <a:xfrm>
            <a:off x="1601788" y="4244975"/>
            <a:ext cx="9144000" cy="1655763"/>
          </a:xfrm>
        </p:spPr>
        <p:txBody>
          <a:bodyPr anchor="b"/>
          <a:lstStyle/>
          <a:p>
            <a:pPr eaLnBrk="1" hangingPunct="1"/>
            <a:r>
              <a:rPr lang="en-US" altLang="en-US" dirty="0"/>
              <a:t>Ben Craker</a:t>
            </a:r>
          </a:p>
          <a:p>
            <a:pPr eaLnBrk="1" hangingPunct="1"/>
            <a:r>
              <a:rPr lang="en-US" altLang="en-US" dirty="0"/>
              <a:t>AgGateway Portfolio Manager</a:t>
            </a:r>
          </a:p>
          <a:p>
            <a:pPr eaLnBrk="1" hangingPunct="1"/>
            <a:r>
              <a:rPr lang="en-US" altLang="en-US" dirty="0"/>
              <a:t>23 October 2023</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ity skyline with a bridge and text&#10;&#10;Description automatically generated">
            <a:extLst>
              <a:ext uri="{FF2B5EF4-FFF2-40B4-BE49-F238E27FC236}">
                <a16:creationId xmlns:a16="http://schemas.microsoft.com/office/drawing/2014/main" id="{98561F2D-87FB-1AF0-C3D0-0D98DB74ACB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155" y="421341"/>
            <a:ext cx="12203156" cy="5558399"/>
          </a:xfrm>
        </p:spPr>
      </p:pic>
    </p:spTree>
    <p:extLst>
      <p:ext uri="{BB962C8B-B14F-4D97-AF65-F5344CB8AC3E}">
        <p14:creationId xmlns:p14="http://schemas.microsoft.com/office/powerpoint/2010/main" val="141262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A55E-C628-A8A9-EEDA-5C78BB96BF08}"/>
              </a:ext>
            </a:extLst>
          </p:cNvPr>
          <p:cNvSpPr>
            <a:spLocks noGrp="1"/>
          </p:cNvSpPr>
          <p:nvPr>
            <p:ph type="title"/>
          </p:nvPr>
        </p:nvSpPr>
        <p:spPr/>
        <p:txBody>
          <a:bodyPr anchor="ctr">
            <a:normAutofit/>
          </a:bodyPr>
          <a:lstStyle/>
          <a:p>
            <a:r>
              <a:rPr lang="en-US" dirty="0"/>
              <a:t>AgGateway Digital Resource Development</a:t>
            </a:r>
          </a:p>
        </p:txBody>
      </p:sp>
      <p:graphicFrame>
        <p:nvGraphicFramePr>
          <p:cNvPr id="5" name="Content Placeholder 2">
            <a:extLst>
              <a:ext uri="{FF2B5EF4-FFF2-40B4-BE49-F238E27FC236}">
                <a16:creationId xmlns:a16="http://schemas.microsoft.com/office/drawing/2014/main" id="{6C3C50AD-9744-88F7-023B-19A1128BD726}"/>
              </a:ext>
            </a:extLst>
          </p:cNvPr>
          <p:cNvGraphicFramePr>
            <a:graphicFrameLocks noGrp="1"/>
          </p:cNvGraphicFramePr>
          <p:nvPr>
            <p:ph idx="4294967295"/>
            <p:extLst>
              <p:ext uri="{D42A27DB-BD31-4B8C-83A1-F6EECF244321}">
                <p14:modId xmlns:p14="http://schemas.microsoft.com/office/powerpoint/2010/main" val="1711803147"/>
              </p:ext>
            </p:extLst>
          </p:nvPr>
        </p:nvGraphicFramePr>
        <p:xfrm>
          <a:off x="838200" y="1951240"/>
          <a:ext cx="10515600" cy="2955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53D23F42-6306-A05D-F9BC-CB727C211758}"/>
              </a:ext>
            </a:extLst>
          </p:cNvPr>
          <p:cNvGraphicFramePr/>
          <p:nvPr>
            <p:extLst>
              <p:ext uri="{D42A27DB-BD31-4B8C-83A1-F6EECF244321}">
                <p14:modId xmlns:p14="http://schemas.microsoft.com/office/powerpoint/2010/main" val="6041465"/>
              </p:ext>
            </p:extLst>
          </p:nvPr>
        </p:nvGraphicFramePr>
        <p:xfrm>
          <a:off x="2032000" y="2922588"/>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3498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50041-FB5F-0AAB-471A-A5F1FA834F6A}"/>
              </a:ext>
            </a:extLst>
          </p:cNvPr>
          <p:cNvSpPr>
            <a:spLocks noGrp="1"/>
          </p:cNvSpPr>
          <p:nvPr>
            <p:ph type="title"/>
          </p:nvPr>
        </p:nvSpPr>
        <p:spPr>
          <a:xfrm>
            <a:off x="838200" y="-329463"/>
            <a:ext cx="10515601" cy="1325563"/>
          </a:xfrm>
        </p:spPr>
        <p:txBody>
          <a:bodyPr/>
          <a:lstStyle/>
          <a:p>
            <a:r>
              <a:rPr lang="en-US" dirty="0">
                <a:solidFill>
                  <a:schemeClr val="accent3">
                    <a:lumMod val="75000"/>
                  </a:schemeClr>
                </a:solidFill>
              </a:rPr>
              <a:t>Active</a:t>
            </a:r>
            <a:r>
              <a:rPr lang="en-US" dirty="0"/>
              <a:t> &amp; </a:t>
            </a:r>
            <a:r>
              <a:rPr lang="en-US" dirty="0">
                <a:solidFill>
                  <a:schemeClr val="accent6">
                    <a:lumMod val="60000"/>
                    <a:lumOff val="40000"/>
                  </a:schemeClr>
                </a:solidFill>
              </a:rPr>
              <a:t>Completed</a:t>
            </a:r>
            <a:r>
              <a:rPr lang="en-US" dirty="0"/>
              <a:t> Working Groups</a:t>
            </a:r>
          </a:p>
        </p:txBody>
      </p:sp>
      <p:pic>
        <p:nvPicPr>
          <p:cNvPr id="5" name="Graphic 4" descr="Factory with solid fill">
            <a:extLst>
              <a:ext uri="{FF2B5EF4-FFF2-40B4-BE49-F238E27FC236}">
                <a16:creationId xmlns:a16="http://schemas.microsoft.com/office/drawing/2014/main" id="{B5C94EA9-C02E-6A3C-42B6-4AE6CD76E0B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161273" y="2321289"/>
            <a:ext cx="782215" cy="657809"/>
          </a:xfrm>
          <a:prstGeom prst="rect">
            <a:avLst/>
          </a:prstGeom>
        </p:spPr>
      </p:pic>
      <p:grpSp>
        <p:nvGrpSpPr>
          <p:cNvPr id="6" name="Group 5">
            <a:extLst>
              <a:ext uri="{FF2B5EF4-FFF2-40B4-BE49-F238E27FC236}">
                <a16:creationId xmlns:a16="http://schemas.microsoft.com/office/drawing/2014/main" id="{954813BF-C791-A8DE-5AAE-E86A5207A3E1}"/>
              </a:ext>
            </a:extLst>
          </p:cNvPr>
          <p:cNvGrpSpPr/>
          <p:nvPr/>
        </p:nvGrpSpPr>
        <p:grpSpPr>
          <a:xfrm>
            <a:off x="3500083" y="2499768"/>
            <a:ext cx="531846" cy="300850"/>
            <a:chOff x="1418252" y="2669265"/>
            <a:chExt cx="531846" cy="300850"/>
          </a:xfrm>
        </p:grpSpPr>
        <p:sp>
          <p:nvSpPr>
            <p:cNvPr id="7" name="Rectangle 6">
              <a:extLst>
                <a:ext uri="{FF2B5EF4-FFF2-40B4-BE49-F238E27FC236}">
                  <a16:creationId xmlns:a16="http://schemas.microsoft.com/office/drawing/2014/main" id="{3BCA91B9-472A-A6D8-4823-29541E522FCD}"/>
                </a:ext>
              </a:extLst>
            </p:cNvPr>
            <p:cNvSpPr/>
            <p:nvPr/>
          </p:nvSpPr>
          <p:spPr>
            <a:xfrm>
              <a:off x="1418253" y="2736850"/>
              <a:ext cx="531845" cy="233265"/>
            </a:xfrm>
            <a:prstGeom prst="rect">
              <a:avLst/>
            </a:prstGeom>
            <a:solidFill>
              <a:schemeClr val="tx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Isosceles Triangle 7">
              <a:extLst>
                <a:ext uri="{FF2B5EF4-FFF2-40B4-BE49-F238E27FC236}">
                  <a16:creationId xmlns:a16="http://schemas.microsoft.com/office/drawing/2014/main" id="{8D279DCB-3853-6332-5BA1-9568563F3054}"/>
                </a:ext>
              </a:extLst>
            </p:cNvPr>
            <p:cNvSpPr/>
            <p:nvPr/>
          </p:nvSpPr>
          <p:spPr>
            <a:xfrm>
              <a:off x="1418252" y="2669265"/>
              <a:ext cx="531846" cy="68038"/>
            </a:xfrm>
            <a:prstGeom prst="triangle">
              <a:avLst/>
            </a:prstGeom>
            <a:solidFill>
              <a:schemeClr val="tx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Rectangle 8">
              <a:extLst>
                <a:ext uri="{FF2B5EF4-FFF2-40B4-BE49-F238E27FC236}">
                  <a16:creationId xmlns:a16="http://schemas.microsoft.com/office/drawing/2014/main" id="{4554741D-D086-5287-DD37-D3022B249EB6}"/>
                </a:ext>
              </a:extLst>
            </p:cNvPr>
            <p:cNvSpPr/>
            <p:nvPr/>
          </p:nvSpPr>
          <p:spPr>
            <a:xfrm>
              <a:off x="1467951" y="2830415"/>
              <a:ext cx="112098" cy="68038"/>
            </a:xfrm>
            <a:prstGeom prst="rect">
              <a:avLst/>
            </a:prstGeom>
            <a:solidFill>
              <a:schemeClr val="bg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 name="Rectangle 9">
              <a:extLst>
                <a:ext uri="{FF2B5EF4-FFF2-40B4-BE49-F238E27FC236}">
                  <a16:creationId xmlns:a16="http://schemas.microsoft.com/office/drawing/2014/main" id="{66B60295-29AA-0D38-B64E-744925239DE6}"/>
                </a:ext>
              </a:extLst>
            </p:cNvPr>
            <p:cNvSpPr/>
            <p:nvPr/>
          </p:nvSpPr>
          <p:spPr>
            <a:xfrm>
              <a:off x="1625357" y="2830415"/>
              <a:ext cx="112098" cy="68038"/>
            </a:xfrm>
            <a:prstGeom prst="rect">
              <a:avLst/>
            </a:prstGeom>
            <a:solidFill>
              <a:schemeClr val="bg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Rectangle 10">
              <a:extLst>
                <a:ext uri="{FF2B5EF4-FFF2-40B4-BE49-F238E27FC236}">
                  <a16:creationId xmlns:a16="http://schemas.microsoft.com/office/drawing/2014/main" id="{9DEDFA65-17F0-06FA-1F5A-6469E20F4422}"/>
                </a:ext>
              </a:extLst>
            </p:cNvPr>
            <p:cNvSpPr/>
            <p:nvPr/>
          </p:nvSpPr>
          <p:spPr>
            <a:xfrm>
              <a:off x="1782762" y="2830415"/>
              <a:ext cx="112098" cy="68038"/>
            </a:xfrm>
            <a:prstGeom prst="rect">
              <a:avLst/>
            </a:prstGeom>
            <a:solidFill>
              <a:schemeClr val="bg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pic>
        <p:nvPicPr>
          <p:cNvPr id="12" name="Graphic 11" descr="Barn with solid fill">
            <a:extLst>
              <a:ext uri="{FF2B5EF4-FFF2-40B4-BE49-F238E27FC236}">
                <a16:creationId xmlns:a16="http://schemas.microsoft.com/office/drawing/2014/main" id="{7E3EA35C-DA58-9B42-3297-805935DDC14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88524" y="2358514"/>
            <a:ext cx="583358" cy="583358"/>
          </a:xfrm>
          <a:prstGeom prst="rect">
            <a:avLst/>
          </a:prstGeom>
        </p:spPr>
      </p:pic>
      <p:grpSp>
        <p:nvGrpSpPr>
          <p:cNvPr id="26" name="Group 25">
            <a:extLst>
              <a:ext uri="{FF2B5EF4-FFF2-40B4-BE49-F238E27FC236}">
                <a16:creationId xmlns:a16="http://schemas.microsoft.com/office/drawing/2014/main" id="{47F51DC6-4CCA-1582-AFC9-A127B2D73588}"/>
              </a:ext>
            </a:extLst>
          </p:cNvPr>
          <p:cNvGrpSpPr/>
          <p:nvPr/>
        </p:nvGrpSpPr>
        <p:grpSpPr>
          <a:xfrm>
            <a:off x="7728477" y="2355260"/>
            <a:ext cx="975610" cy="589867"/>
            <a:chOff x="7108698" y="3383385"/>
            <a:chExt cx="975610" cy="589867"/>
          </a:xfrm>
        </p:grpSpPr>
        <p:pic>
          <p:nvPicPr>
            <p:cNvPr id="13" name="Graphic 12" descr="Agriculture with solid fill">
              <a:extLst>
                <a:ext uri="{FF2B5EF4-FFF2-40B4-BE49-F238E27FC236}">
                  <a16:creationId xmlns:a16="http://schemas.microsoft.com/office/drawing/2014/main" id="{0FBADBE9-1AF0-13BC-ABAC-46E0788095A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08698" y="3383385"/>
              <a:ext cx="583358" cy="583358"/>
            </a:xfrm>
            <a:prstGeom prst="rect">
              <a:avLst/>
            </a:prstGeom>
          </p:spPr>
        </p:pic>
        <p:pic>
          <p:nvPicPr>
            <p:cNvPr id="14" name="Graphic 13" descr="Tractor with solid fill">
              <a:extLst>
                <a:ext uri="{FF2B5EF4-FFF2-40B4-BE49-F238E27FC236}">
                  <a16:creationId xmlns:a16="http://schemas.microsoft.com/office/drawing/2014/main" id="{1BC51547-47A8-D575-E83A-1AAB7D30989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25612" y="3514556"/>
              <a:ext cx="458696" cy="458696"/>
            </a:xfrm>
            <a:prstGeom prst="rect">
              <a:avLst/>
            </a:prstGeom>
          </p:spPr>
        </p:pic>
      </p:grpSp>
      <p:pic>
        <p:nvPicPr>
          <p:cNvPr id="15" name="Graphic 14" descr="Factory with solid fill">
            <a:extLst>
              <a:ext uri="{FF2B5EF4-FFF2-40B4-BE49-F238E27FC236}">
                <a16:creationId xmlns:a16="http://schemas.microsoft.com/office/drawing/2014/main" id="{99BE28AD-3D14-4B31-0E13-2DCF67CB8EC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60681" y="2321289"/>
            <a:ext cx="657809" cy="657809"/>
          </a:xfrm>
          <a:prstGeom prst="rect">
            <a:avLst/>
          </a:prstGeom>
        </p:spPr>
      </p:pic>
      <p:sp>
        <p:nvSpPr>
          <p:cNvPr id="17" name="TextBox 16">
            <a:extLst>
              <a:ext uri="{FF2B5EF4-FFF2-40B4-BE49-F238E27FC236}">
                <a16:creationId xmlns:a16="http://schemas.microsoft.com/office/drawing/2014/main" id="{398CDCB8-1FE7-DA5F-50D2-77AC9C2EE511}"/>
              </a:ext>
            </a:extLst>
          </p:cNvPr>
          <p:cNvSpPr txBox="1"/>
          <p:nvPr/>
        </p:nvSpPr>
        <p:spPr>
          <a:xfrm>
            <a:off x="750467" y="3009477"/>
            <a:ext cx="160382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ctr"/>
            <a:r>
              <a:rPr lang="en-US" dirty="0"/>
              <a:t>Input manufacturer</a:t>
            </a:r>
          </a:p>
        </p:txBody>
      </p:sp>
      <p:sp>
        <p:nvSpPr>
          <p:cNvPr id="19" name="TextBox 18">
            <a:extLst>
              <a:ext uri="{FF2B5EF4-FFF2-40B4-BE49-F238E27FC236}">
                <a16:creationId xmlns:a16="http://schemas.microsoft.com/office/drawing/2014/main" id="{127A9C70-C1C8-616F-01EE-FF36DAF56F3C}"/>
              </a:ext>
            </a:extLst>
          </p:cNvPr>
          <p:cNvSpPr txBox="1"/>
          <p:nvPr/>
        </p:nvSpPr>
        <p:spPr>
          <a:xfrm>
            <a:off x="2777226" y="2979098"/>
            <a:ext cx="197442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ctr"/>
            <a:r>
              <a:rPr lang="en-US" dirty="0"/>
              <a:t>Input distribution/retail</a:t>
            </a:r>
          </a:p>
        </p:txBody>
      </p:sp>
      <p:sp>
        <p:nvSpPr>
          <p:cNvPr id="21" name="TextBox 20">
            <a:extLst>
              <a:ext uri="{FF2B5EF4-FFF2-40B4-BE49-F238E27FC236}">
                <a16:creationId xmlns:a16="http://schemas.microsoft.com/office/drawing/2014/main" id="{5A5B17A0-392B-E629-51E1-167997AF6101}"/>
              </a:ext>
            </a:extLst>
          </p:cNvPr>
          <p:cNvSpPr txBox="1"/>
          <p:nvPr/>
        </p:nvSpPr>
        <p:spPr>
          <a:xfrm>
            <a:off x="5379869" y="3011576"/>
            <a:ext cx="100066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ctr"/>
            <a:r>
              <a:rPr lang="en-US" dirty="0"/>
              <a:t>Farm</a:t>
            </a:r>
          </a:p>
        </p:txBody>
      </p:sp>
      <p:sp>
        <p:nvSpPr>
          <p:cNvPr id="23" name="TextBox 22">
            <a:extLst>
              <a:ext uri="{FF2B5EF4-FFF2-40B4-BE49-F238E27FC236}">
                <a16:creationId xmlns:a16="http://schemas.microsoft.com/office/drawing/2014/main" id="{A7941B56-44E8-F757-71D8-1A28ECA20A87}"/>
              </a:ext>
            </a:extLst>
          </p:cNvPr>
          <p:cNvSpPr txBox="1"/>
          <p:nvPr/>
        </p:nvSpPr>
        <p:spPr>
          <a:xfrm>
            <a:off x="7570639" y="3011576"/>
            <a:ext cx="130098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ctr"/>
            <a:r>
              <a:rPr lang="en-US" dirty="0"/>
              <a:t>Field operations</a:t>
            </a:r>
          </a:p>
        </p:txBody>
      </p:sp>
      <p:sp>
        <p:nvSpPr>
          <p:cNvPr id="25" name="TextBox 24">
            <a:extLst>
              <a:ext uri="{FF2B5EF4-FFF2-40B4-BE49-F238E27FC236}">
                <a16:creationId xmlns:a16="http://schemas.microsoft.com/office/drawing/2014/main" id="{7C901D6F-537A-6F4F-EAFD-EC01DE70E251}"/>
              </a:ext>
            </a:extLst>
          </p:cNvPr>
          <p:cNvSpPr txBox="1"/>
          <p:nvPr/>
        </p:nvSpPr>
        <p:spPr>
          <a:xfrm>
            <a:off x="9942452" y="3009477"/>
            <a:ext cx="12417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US" dirty="0"/>
              <a:t>Processor</a:t>
            </a:r>
          </a:p>
        </p:txBody>
      </p:sp>
      <p:pic>
        <p:nvPicPr>
          <p:cNvPr id="32" name="Picture 31">
            <a:extLst>
              <a:ext uri="{FF2B5EF4-FFF2-40B4-BE49-F238E27FC236}">
                <a16:creationId xmlns:a16="http://schemas.microsoft.com/office/drawing/2014/main" id="{12B9F113-E96B-DB9B-E9E8-6084AB9EF8B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081" t="836"/>
          <a:stretch/>
        </p:blipFill>
        <p:spPr>
          <a:xfrm>
            <a:off x="0" y="2013118"/>
            <a:ext cx="12192000" cy="394388"/>
          </a:xfrm>
          <a:prstGeom prst="rect">
            <a:avLst/>
          </a:prstGeom>
        </p:spPr>
      </p:pic>
      <p:sp>
        <p:nvSpPr>
          <p:cNvPr id="33" name="Hexagon 32">
            <a:extLst>
              <a:ext uri="{FF2B5EF4-FFF2-40B4-BE49-F238E27FC236}">
                <a16:creationId xmlns:a16="http://schemas.microsoft.com/office/drawing/2014/main" id="{EDAB9808-40F3-6363-B18A-03AB581EE160}"/>
              </a:ext>
            </a:extLst>
          </p:cNvPr>
          <p:cNvSpPr/>
          <p:nvPr/>
        </p:nvSpPr>
        <p:spPr>
          <a:xfrm>
            <a:off x="7803733" y="1154946"/>
            <a:ext cx="531846" cy="488424"/>
          </a:xfrm>
          <a:prstGeom prst="hexagon">
            <a:avLst/>
          </a:prstGeom>
          <a:solidFill>
            <a:schemeClr val="accent3">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WG04</a:t>
            </a:r>
          </a:p>
        </p:txBody>
      </p:sp>
      <p:sp>
        <p:nvSpPr>
          <p:cNvPr id="34" name="Hexagon 33">
            <a:extLst>
              <a:ext uri="{FF2B5EF4-FFF2-40B4-BE49-F238E27FC236}">
                <a16:creationId xmlns:a16="http://schemas.microsoft.com/office/drawing/2014/main" id="{CBEA5788-CAE1-7C78-003B-7803BC7B1D29}"/>
              </a:ext>
            </a:extLst>
          </p:cNvPr>
          <p:cNvSpPr/>
          <p:nvPr/>
        </p:nvSpPr>
        <p:spPr>
          <a:xfrm>
            <a:off x="8274405" y="1436526"/>
            <a:ext cx="531846" cy="490314"/>
          </a:xfrm>
          <a:prstGeom prst="hexagon">
            <a:avLst/>
          </a:prstGeom>
          <a:solidFill>
            <a:schemeClr val="accent3">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WG11</a:t>
            </a:r>
          </a:p>
        </p:txBody>
      </p:sp>
      <p:sp>
        <p:nvSpPr>
          <p:cNvPr id="35" name="Hexagon 34">
            <a:extLst>
              <a:ext uri="{FF2B5EF4-FFF2-40B4-BE49-F238E27FC236}">
                <a16:creationId xmlns:a16="http://schemas.microsoft.com/office/drawing/2014/main" id="{7743793F-E3A0-80FF-3570-60D8626B8103}"/>
              </a:ext>
            </a:extLst>
          </p:cNvPr>
          <p:cNvSpPr/>
          <p:nvPr/>
        </p:nvSpPr>
        <p:spPr>
          <a:xfrm>
            <a:off x="8274405" y="865169"/>
            <a:ext cx="531846" cy="490314"/>
          </a:xfrm>
          <a:prstGeom prst="hexagon">
            <a:avLst/>
          </a:prstGeom>
          <a:solidFill>
            <a:schemeClr val="accent3">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WG12</a:t>
            </a:r>
          </a:p>
        </p:txBody>
      </p:sp>
      <p:sp>
        <p:nvSpPr>
          <p:cNvPr id="36" name="Hexagon 35">
            <a:extLst>
              <a:ext uri="{FF2B5EF4-FFF2-40B4-BE49-F238E27FC236}">
                <a16:creationId xmlns:a16="http://schemas.microsoft.com/office/drawing/2014/main" id="{BB2C20AB-F2E9-5A13-D1B3-2376CF54AE39}"/>
              </a:ext>
            </a:extLst>
          </p:cNvPr>
          <p:cNvSpPr/>
          <p:nvPr/>
        </p:nvSpPr>
        <p:spPr>
          <a:xfrm>
            <a:off x="2827715" y="1456355"/>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US" sz="1200" dirty="0"/>
              <a:t>WG16</a:t>
            </a:r>
          </a:p>
        </p:txBody>
      </p:sp>
      <p:sp>
        <p:nvSpPr>
          <p:cNvPr id="37" name="Hexagon 36">
            <a:extLst>
              <a:ext uri="{FF2B5EF4-FFF2-40B4-BE49-F238E27FC236}">
                <a16:creationId xmlns:a16="http://schemas.microsoft.com/office/drawing/2014/main" id="{8656ACB1-F943-269D-C476-07FDD7D53D85}"/>
              </a:ext>
            </a:extLst>
          </p:cNvPr>
          <p:cNvSpPr/>
          <p:nvPr/>
        </p:nvSpPr>
        <p:spPr>
          <a:xfrm>
            <a:off x="6431586" y="1456355"/>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US" sz="1200" dirty="0"/>
              <a:t>WG13</a:t>
            </a:r>
          </a:p>
        </p:txBody>
      </p:sp>
      <p:sp>
        <p:nvSpPr>
          <p:cNvPr id="38" name="Hexagon 37">
            <a:extLst>
              <a:ext uri="{FF2B5EF4-FFF2-40B4-BE49-F238E27FC236}">
                <a16:creationId xmlns:a16="http://schemas.microsoft.com/office/drawing/2014/main" id="{DB0733DA-95D2-3190-ED48-D71CC2F240D7}"/>
              </a:ext>
            </a:extLst>
          </p:cNvPr>
          <p:cNvSpPr/>
          <p:nvPr/>
        </p:nvSpPr>
        <p:spPr>
          <a:xfrm>
            <a:off x="9676482" y="1163672"/>
            <a:ext cx="531846" cy="470971"/>
          </a:xfrm>
          <a:prstGeom prst="hexagon">
            <a:avLst/>
          </a:prstGeom>
          <a:solidFill>
            <a:schemeClr val="accent4">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US" sz="1200" dirty="0"/>
              <a:t>WG14</a:t>
            </a:r>
          </a:p>
        </p:txBody>
      </p:sp>
      <p:sp>
        <p:nvSpPr>
          <p:cNvPr id="39" name="Hexagon 38">
            <a:extLst>
              <a:ext uri="{FF2B5EF4-FFF2-40B4-BE49-F238E27FC236}">
                <a16:creationId xmlns:a16="http://schemas.microsoft.com/office/drawing/2014/main" id="{4DBB8C26-F475-89E9-856C-E73BAF7D11F6}"/>
              </a:ext>
            </a:extLst>
          </p:cNvPr>
          <p:cNvSpPr/>
          <p:nvPr/>
        </p:nvSpPr>
        <p:spPr>
          <a:xfrm>
            <a:off x="9215749" y="853922"/>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US" sz="1200" dirty="0"/>
              <a:t>WG15</a:t>
            </a:r>
          </a:p>
        </p:txBody>
      </p:sp>
      <p:sp>
        <p:nvSpPr>
          <p:cNvPr id="40" name="Hexagon 39">
            <a:extLst>
              <a:ext uri="{FF2B5EF4-FFF2-40B4-BE49-F238E27FC236}">
                <a16:creationId xmlns:a16="http://schemas.microsoft.com/office/drawing/2014/main" id="{9AD4F958-ECF4-2D55-BA55-81062AAEBC0E}"/>
              </a:ext>
            </a:extLst>
          </p:cNvPr>
          <p:cNvSpPr/>
          <p:nvPr/>
        </p:nvSpPr>
        <p:spPr>
          <a:xfrm>
            <a:off x="7333061" y="1456355"/>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US" sz="1200" dirty="0"/>
              <a:t>WG17</a:t>
            </a:r>
          </a:p>
        </p:txBody>
      </p:sp>
      <p:sp>
        <p:nvSpPr>
          <p:cNvPr id="41" name="Hexagon 40">
            <a:extLst>
              <a:ext uri="{FF2B5EF4-FFF2-40B4-BE49-F238E27FC236}">
                <a16:creationId xmlns:a16="http://schemas.microsoft.com/office/drawing/2014/main" id="{CC7C425B-3062-EA5F-3CE7-272B03D72623}"/>
              </a:ext>
            </a:extLst>
          </p:cNvPr>
          <p:cNvSpPr/>
          <p:nvPr/>
        </p:nvSpPr>
        <p:spPr>
          <a:xfrm>
            <a:off x="2354292" y="1178730"/>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US" sz="1200" dirty="0"/>
              <a:t>WG18</a:t>
            </a:r>
          </a:p>
        </p:txBody>
      </p:sp>
      <p:sp>
        <p:nvSpPr>
          <p:cNvPr id="42" name="Hexagon 41">
            <a:extLst>
              <a:ext uri="{FF2B5EF4-FFF2-40B4-BE49-F238E27FC236}">
                <a16:creationId xmlns:a16="http://schemas.microsoft.com/office/drawing/2014/main" id="{74B43E08-53CA-D429-C648-5208B715254B}"/>
              </a:ext>
            </a:extLst>
          </p:cNvPr>
          <p:cNvSpPr/>
          <p:nvPr/>
        </p:nvSpPr>
        <p:spPr>
          <a:xfrm>
            <a:off x="6883253" y="1144843"/>
            <a:ext cx="531846" cy="490314"/>
          </a:xfrm>
          <a:prstGeom prst="hexagon">
            <a:avLst/>
          </a:prstGeom>
          <a:solidFill>
            <a:schemeClr val="accent3">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WG19</a:t>
            </a:r>
          </a:p>
        </p:txBody>
      </p:sp>
      <p:sp>
        <p:nvSpPr>
          <p:cNvPr id="43" name="Hexagon 42">
            <a:extLst>
              <a:ext uri="{FF2B5EF4-FFF2-40B4-BE49-F238E27FC236}">
                <a16:creationId xmlns:a16="http://schemas.microsoft.com/office/drawing/2014/main" id="{94A3919A-7F26-4489-D7B9-5A11EE91829C}"/>
              </a:ext>
            </a:extLst>
          </p:cNvPr>
          <p:cNvSpPr/>
          <p:nvPr/>
        </p:nvSpPr>
        <p:spPr>
          <a:xfrm>
            <a:off x="5962774" y="1163332"/>
            <a:ext cx="531846" cy="490314"/>
          </a:xfrm>
          <a:prstGeom prst="hexagon">
            <a:avLst/>
          </a:prstGeom>
          <a:solidFill>
            <a:schemeClr val="accent3">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WG20</a:t>
            </a:r>
          </a:p>
        </p:txBody>
      </p:sp>
      <p:sp>
        <p:nvSpPr>
          <p:cNvPr id="44" name="Content Placeholder 49">
            <a:extLst>
              <a:ext uri="{FF2B5EF4-FFF2-40B4-BE49-F238E27FC236}">
                <a16:creationId xmlns:a16="http://schemas.microsoft.com/office/drawing/2014/main" id="{634D6B23-2774-C5CB-4D07-BE492AA09A26}"/>
              </a:ext>
            </a:extLst>
          </p:cNvPr>
          <p:cNvSpPr txBox="1">
            <a:spLocks/>
          </p:cNvSpPr>
          <p:nvPr/>
        </p:nvSpPr>
        <p:spPr>
          <a:xfrm>
            <a:off x="606668" y="3722256"/>
            <a:ext cx="10981593" cy="2801635"/>
          </a:xfrm>
          <a:prstGeom prst="rect">
            <a:avLst/>
          </a:prstGeom>
        </p:spPr>
        <p:txBody>
          <a:bodyPr numCol="3">
            <a:normAutofit fontScale="92500" lnSpcReduction="10000"/>
          </a:bodyPr>
          <a:lstStyle>
            <a:lvl1pPr marL="182879" marR="0" indent="-182879"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493775" marR="0" indent="-219455"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792479" marR="0" indent="-243840" algn="l" defTabSz="914400" rtl="0" eaLnBrk="1" latinLnBrk="0" hangingPunct="1">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066800" marR="0" indent="-24384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234439" marR="0" indent="-18288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25603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30175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34747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39319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a:lstStyle>
          <a:p>
            <a:r>
              <a:rPr lang="en-US" sz="1700" dirty="0"/>
              <a:t>WG00 </a:t>
            </a:r>
            <a:r>
              <a:rPr lang="en-US" sz="1700" dirty="0" err="1"/>
              <a:t>Agrisemantic</a:t>
            </a:r>
            <a:r>
              <a:rPr lang="en-US" sz="1700" dirty="0"/>
              <a:t> Infrastructure PoC</a:t>
            </a:r>
          </a:p>
          <a:p>
            <a:r>
              <a:rPr lang="en-US" sz="1700" dirty="0"/>
              <a:t>WG01 In-Field Product ID Seeding Pilot</a:t>
            </a:r>
          </a:p>
          <a:p>
            <a:r>
              <a:rPr lang="en-US" sz="1700" dirty="0"/>
              <a:t>WG03 Product Catalog</a:t>
            </a:r>
          </a:p>
          <a:p>
            <a:r>
              <a:rPr lang="de-DE" sz="1700" dirty="0"/>
              <a:t>WG04 Ag Lab Data (Modus)</a:t>
            </a:r>
            <a:endParaRPr lang="en-US" sz="1700" dirty="0"/>
          </a:p>
          <a:p>
            <a:r>
              <a:rPr lang="en-US" sz="1700" dirty="0"/>
              <a:t>WG05 Mix Ticket (dispensing Work Order/Record)</a:t>
            </a:r>
          </a:p>
          <a:p>
            <a:r>
              <a:rPr lang="en-US" sz="1700" dirty="0"/>
              <a:t>WG06 Farm Inputs: Reference Data</a:t>
            </a:r>
          </a:p>
          <a:p>
            <a:r>
              <a:rPr lang="en-US" sz="1700" dirty="0"/>
              <a:t>WG07 Farm Inputs: Work Order, Work Record</a:t>
            </a:r>
          </a:p>
          <a:p>
            <a:r>
              <a:rPr lang="en-US" sz="1700" dirty="0"/>
              <a:t>WG08 In-Field Product ID ADAPT Plugin </a:t>
            </a:r>
          </a:p>
          <a:p>
            <a:r>
              <a:rPr lang="en-US" sz="1700" dirty="0"/>
              <a:t>WG09 Linked Data (</a:t>
            </a:r>
            <a:r>
              <a:rPr lang="en-US" sz="1700" dirty="0" err="1"/>
              <a:t>DatasetMetadata</a:t>
            </a:r>
            <a:r>
              <a:rPr lang="en-US" sz="1700" dirty="0"/>
              <a:t>)</a:t>
            </a:r>
          </a:p>
          <a:p>
            <a:r>
              <a:rPr lang="en-US" sz="1700" dirty="0"/>
              <a:t>WG11 LATAM Soil Data</a:t>
            </a:r>
          </a:p>
          <a:p>
            <a:r>
              <a:rPr lang="en-US" sz="1700" dirty="0"/>
              <a:t>WG12 PAIL</a:t>
            </a:r>
          </a:p>
          <a:p>
            <a:r>
              <a:rPr lang="en-US" sz="1700" dirty="0"/>
              <a:t>WG13 Closed Loop Spray</a:t>
            </a:r>
          </a:p>
          <a:p>
            <a:r>
              <a:rPr lang="en-US" sz="1700" dirty="0"/>
              <a:t>WG14 Potato Provenance</a:t>
            </a:r>
          </a:p>
          <a:p>
            <a:r>
              <a:rPr lang="en-US" sz="1700" dirty="0"/>
              <a:t>WG15 Scale Ticket</a:t>
            </a:r>
          </a:p>
          <a:p>
            <a:r>
              <a:rPr lang="en-US" sz="1700" dirty="0"/>
              <a:t>WG16 Crop Protection Product Guidelines</a:t>
            </a:r>
          </a:p>
          <a:p>
            <a:r>
              <a:rPr lang="en-US" sz="1700" dirty="0"/>
              <a:t>WG17 Field Boundaries: Terms &amp; Definitions</a:t>
            </a:r>
          </a:p>
          <a:p>
            <a:r>
              <a:rPr lang="en-US" sz="1700" dirty="0"/>
              <a:t>WG18 Crop Nutrition 3rd Party Product Management</a:t>
            </a:r>
          </a:p>
          <a:p>
            <a:r>
              <a:rPr lang="en-US" sz="1700" dirty="0"/>
              <a:t>WG19 ADAPT Serialization</a:t>
            </a:r>
          </a:p>
          <a:p>
            <a:r>
              <a:rPr lang="en-US" sz="1700" dirty="0"/>
              <a:t>WG20 Traceability API</a:t>
            </a:r>
          </a:p>
          <a:p>
            <a:r>
              <a:rPr lang="en-US" sz="1700" dirty="0"/>
              <a:t>WG21 European Reporting ADAPT Mapping</a:t>
            </a:r>
          </a:p>
          <a:p>
            <a:r>
              <a:rPr lang="en-US" sz="1700" dirty="0"/>
              <a:t>WG22 Booking &amp; Prepay Reporting</a:t>
            </a:r>
          </a:p>
          <a:p>
            <a:r>
              <a:rPr lang="en-US" sz="1700" dirty="0"/>
              <a:t>WG24 Field Boundary: GNSS Accuracy</a:t>
            </a:r>
          </a:p>
        </p:txBody>
      </p:sp>
      <p:sp>
        <p:nvSpPr>
          <p:cNvPr id="45" name="Hexagon 44">
            <a:extLst>
              <a:ext uri="{FF2B5EF4-FFF2-40B4-BE49-F238E27FC236}">
                <a16:creationId xmlns:a16="http://schemas.microsoft.com/office/drawing/2014/main" id="{A1545FD7-D586-67C7-770C-8BD6E24DEE0E}"/>
              </a:ext>
            </a:extLst>
          </p:cNvPr>
          <p:cNvSpPr/>
          <p:nvPr/>
        </p:nvSpPr>
        <p:spPr>
          <a:xfrm>
            <a:off x="4648091" y="1439560"/>
            <a:ext cx="531846" cy="490314"/>
          </a:xfrm>
          <a:prstGeom prst="hexagon">
            <a:avLst/>
          </a:prstGeom>
          <a:solidFill>
            <a:schemeClr val="accent3">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WG00</a:t>
            </a:r>
          </a:p>
        </p:txBody>
      </p:sp>
      <p:sp>
        <p:nvSpPr>
          <p:cNvPr id="2" name="Hexagon 1">
            <a:extLst>
              <a:ext uri="{FF2B5EF4-FFF2-40B4-BE49-F238E27FC236}">
                <a16:creationId xmlns:a16="http://schemas.microsoft.com/office/drawing/2014/main" id="{4C8DA53F-173D-C743-C261-DB90F318BB43}"/>
              </a:ext>
            </a:extLst>
          </p:cNvPr>
          <p:cNvSpPr/>
          <p:nvPr/>
        </p:nvSpPr>
        <p:spPr>
          <a:xfrm>
            <a:off x="4187851" y="1161179"/>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WG01</a:t>
            </a:r>
          </a:p>
        </p:txBody>
      </p:sp>
      <p:sp>
        <p:nvSpPr>
          <p:cNvPr id="3" name="Hexagon 2">
            <a:extLst>
              <a:ext uri="{FF2B5EF4-FFF2-40B4-BE49-F238E27FC236}">
                <a16:creationId xmlns:a16="http://schemas.microsoft.com/office/drawing/2014/main" id="{D92B20B7-3B10-A763-D426-648D94B9FED8}"/>
              </a:ext>
            </a:extLst>
          </p:cNvPr>
          <p:cNvSpPr/>
          <p:nvPr/>
        </p:nvSpPr>
        <p:spPr>
          <a:xfrm>
            <a:off x="1886371" y="1477147"/>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WG03</a:t>
            </a:r>
          </a:p>
        </p:txBody>
      </p:sp>
      <p:sp>
        <p:nvSpPr>
          <p:cNvPr id="16" name="Hexagon 15">
            <a:extLst>
              <a:ext uri="{FF2B5EF4-FFF2-40B4-BE49-F238E27FC236}">
                <a16:creationId xmlns:a16="http://schemas.microsoft.com/office/drawing/2014/main" id="{F7DA2CF7-F296-09C1-42DD-F26DF6E291B8}"/>
              </a:ext>
            </a:extLst>
          </p:cNvPr>
          <p:cNvSpPr/>
          <p:nvPr/>
        </p:nvSpPr>
        <p:spPr>
          <a:xfrm>
            <a:off x="6412581" y="886229"/>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WG05</a:t>
            </a:r>
          </a:p>
        </p:txBody>
      </p:sp>
      <p:sp>
        <p:nvSpPr>
          <p:cNvPr id="18" name="Hexagon 17">
            <a:extLst>
              <a:ext uri="{FF2B5EF4-FFF2-40B4-BE49-F238E27FC236}">
                <a16:creationId xmlns:a16="http://schemas.microsoft.com/office/drawing/2014/main" id="{8BC7869B-6BB9-339B-E1B0-EA485747196D}"/>
              </a:ext>
            </a:extLst>
          </p:cNvPr>
          <p:cNvSpPr/>
          <p:nvPr/>
        </p:nvSpPr>
        <p:spPr>
          <a:xfrm>
            <a:off x="7343493" y="889653"/>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WG06</a:t>
            </a:r>
          </a:p>
        </p:txBody>
      </p:sp>
      <p:sp>
        <p:nvSpPr>
          <p:cNvPr id="20" name="Hexagon 19">
            <a:extLst>
              <a:ext uri="{FF2B5EF4-FFF2-40B4-BE49-F238E27FC236}">
                <a16:creationId xmlns:a16="http://schemas.microsoft.com/office/drawing/2014/main" id="{D5C38E85-8C49-B685-AFC7-B848AD75FD8F}"/>
              </a:ext>
            </a:extLst>
          </p:cNvPr>
          <p:cNvSpPr/>
          <p:nvPr/>
        </p:nvSpPr>
        <p:spPr>
          <a:xfrm>
            <a:off x="5490242" y="1450345"/>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WG07</a:t>
            </a:r>
          </a:p>
        </p:txBody>
      </p:sp>
      <p:sp>
        <p:nvSpPr>
          <p:cNvPr id="22" name="Hexagon 21">
            <a:extLst>
              <a:ext uri="{FF2B5EF4-FFF2-40B4-BE49-F238E27FC236}">
                <a16:creationId xmlns:a16="http://schemas.microsoft.com/office/drawing/2014/main" id="{525B263F-D8F8-FF23-3399-CA9A614C1DFE}"/>
              </a:ext>
            </a:extLst>
          </p:cNvPr>
          <p:cNvSpPr/>
          <p:nvPr/>
        </p:nvSpPr>
        <p:spPr>
          <a:xfrm>
            <a:off x="3706747" y="1448975"/>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WG08</a:t>
            </a:r>
          </a:p>
        </p:txBody>
      </p:sp>
      <p:sp>
        <p:nvSpPr>
          <p:cNvPr id="24" name="Hexagon 23">
            <a:extLst>
              <a:ext uri="{FF2B5EF4-FFF2-40B4-BE49-F238E27FC236}">
                <a16:creationId xmlns:a16="http://schemas.microsoft.com/office/drawing/2014/main" id="{0970714C-F55F-9CBE-CE3A-B96A5C98D2E2}"/>
              </a:ext>
            </a:extLst>
          </p:cNvPr>
          <p:cNvSpPr/>
          <p:nvPr/>
        </p:nvSpPr>
        <p:spPr>
          <a:xfrm>
            <a:off x="8745077" y="1134210"/>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WG09</a:t>
            </a:r>
          </a:p>
        </p:txBody>
      </p:sp>
      <p:sp>
        <p:nvSpPr>
          <p:cNvPr id="27" name="Hexagon 26">
            <a:extLst>
              <a:ext uri="{FF2B5EF4-FFF2-40B4-BE49-F238E27FC236}">
                <a16:creationId xmlns:a16="http://schemas.microsoft.com/office/drawing/2014/main" id="{62C2EADA-EC20-3217-C4A1-FDDCDB088A74}"/>
              </a:ext>
            </a:extLst>
          </p:cNvPr>
          <p:cNvSpPr/>
          <p:nvPr/>
        </p:nvSpPr>
        <p:spPr>
          <a:xfrm>
            <a:off x="9215749" y="1416695"/>
            <a:ext cx="531846" cy="490314"/>
          </a:xfrm>
          <a:prstGeom prst="hexagon">
            <a:avLst/>
          </a:prstGeom>
          <a:solidFill>
            <a:schemeClr val="accent3">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WG21</a:t>
            </a:r>
          </a:p>
        </p:txBody>
      </p:sp>
      <p:sp>
        <p:nvSpPr>
          <p:cNvPr id="28" name="Hexagon 27">
            <a:extLst>
              <a:ext uri="{FF2B5EF4-FFF2-40B4-BE49-F238E27FC236}">
                <a16:creationId xmlns:a16="http://schemas.microsoft.com/office/drawing/2014/main" id="{B80D63A3-8714-DBA7-03EF-980B234789A6}"/>
              </a:ext>
            </a:extLst>
          </p:cNvPr>
          <p:cNvSpPr/>
          <p:nvPr/>
        </p:nvSpPr>
        <p:spPr>
          <a:xfrm>
            <a:off x="2822213" y="900152"/>
            <a:ext cx="531846" cy="490314"/>
          </a:xfrm>
          <a:prstGeom prst="hexagon">
            <a:avLst/>
          </a:prstGeom>
          <a:solidFill>
            <a:schemeClr val="accent6">
              <a:lumMod val="60000"/>
              <a:lumOff val="40000"/>
            </a:schemeClr>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US" sz="1200" dirty="0"/>
              <a:t>WG22</a:t>
            </a:r>
          </a:p>
        </p:txBody>
      </p:sp>
    </p:spTree>
    <p:extLst>
      <p:ext uri="{BB962C8B-B14F-4D97-AF65-F5344CB8AC3E}">
        <p14:creationId xmlns:p14="http://schemas.microsoft.com/office/powerpoint/2010/main" val="89729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DB14-62B5-D6A8-3560-B72C90BAA33D}"/>
              </a:ext>
            </a:extLst>
          </p:cNvPr>
          <p:cNvSpPr>
            <a:spLocks noGrp="1"/>
          </p:cNvSpPr>
          <p:nvPr>
            <p:ph type="title"/>
          </p:nvPr>
        </p:nvSpPr>
        <p:spPr/>
        <p:txBody>
          <a:bodyPr/>
          <a:lstStyle/>
          <a:p>
            <a:r>
              <a:rPr lang="en-US" dirty="0"/>
              <a:t>ADAPT: Agricultural Data Application Programming Toolkit</a:t>
            </a:r>
          </a:p>
        </p:txBody>
      </p:sp>
      <p:sp>
        <p:nvSpPr>
          <p:cNvPr id="5" name="Text Placeholder 4">
            <a:extLst>
              <a:ext uri="{FF2B5EF4-FFF2-40B4-BE49-F238E27FC236}">
                <a16:creationId xmlns:a16="http://schemas.microsoft.com/office/drawing/2014/main" id="{361F7E0B-ED06-1BB5-8DB6-022722B281AC}"/>
              </a:ext>
            </a:extLst>
          </p:cNvPr>
          <p:cNvSpPr>
            <a:spLocks noGrp="1"/>
          </p:cNvSpPr>
          <p:nvPr>
            <p:ph type="body" idx="1"/>
          </p:nvPr>
        </p:nvSpPr>
        <p:spPr/>
        <p:txBody>
          <a:bodyPr/>
          <a:lstStyle/>
          <a:p>
            <a:r>
              <a:rPr lang="en-US" dirty="0"/>
              <a:t>ADAPT: Interoperability through an industry open-source toolkit</a:t>
            </a:r>
          </a:p>
          <a:p>
            <a:r>
              <a:rPr lang="en-US" dirty="0"/>
              <a:t>ASABE Paper #2462264</a:t>
            </a:r>
          </a:p>
          <a:p>
            <a:endParaRPr lang="en-US" dirty="0"/>
          </a:p>
        </p:txBody>
      </p:sp>
    </p:spTree>
    <p:extLst>
      <p:ext uri="{BB962C8B-B14F-4D97-AF65-F5344CB8AC3E}">
        <p14:creationId xmlns:p14="http://schemas.microsoft.com/office/powerpoint/2010/main" val="82174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BA8227-F9B2-CD58-9600-AE57E9C69B47}"/>
              </a:ext>
            </a:extLst>
          </p:cNvPr>
          <p:cNvSpPr>
            <a:spLocks noGrp="1"/>
          </p:cNvSpPr>
          <p:nvPr>
            <p:ph type="title"/>
          </p:nvPr>
        </p:nvSpPr>
        <p:spPr/>
        <p:txBody>
          <a:bodyPr/>
          <a:lstStyle/>
          <a:p>
            <a:r>
              <a:rPr lang="en-US" dirty="0"/>
              <a:t>Grower/FMIS Perspective Without ADAPT</a:t>
            </a:r>
          </a:p>
        </p:txBody>
      </p:sp>
      <p:sp>
        <p:nvSpPr>
          <p:cNvPr id="6" name="Rectangle 2">
            <a:extLst>
              <a:ext uri="{FF2B5EF4-FFF2-40B4-BE49-F238E27FC236}">
                <a16:creationId xmlns:a16="http://schemas.microsoft.com/office/drawing/2014/main" id="{BA1C33DC-342F-EF07-85D5-8AEC807651E2}"/>
              </a:ext>
            </a:extLst>
          </p:cNvPr>
          <p:cNvSpPr>
            <a:spLocks noChangeArrowheads="1"/>
          </p:cNvSpPr>
          <p:nvPr/>
        </p:nvSpPr>
        <p:spPr bwMode="auto">
          <a:xfrm>
            <a:off x="2575169" y="1994693"/>
            <a:ext cx="6561138" cy="360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7" name="Rectangle 3">
            <a:extLst>
              <a:ext uri="{FF2B5EF4-FFF2-40B4-BE49-F238E27FC236}">
                <a16:creationId xmlns:a16="http://schemas.microsoft.com/office/drawing/2014/main" id="{86B18F29-443F-1C0C-8614-49D15DE9F33E}"/>
              </a:ext>
            </a:extLst>
          </p:cNvPr>
          <p:cNvSpPr>
            <a:spLocks noChangeArrowheads="1"/>
          </p:cNvSpPr>
          <p:nvPr/>
        </p:nvSpPr>
        <p:spPr bwMode="auto">
          <a:xfrm>
            <a:off x="1368669" y="1380331"/>
            <a:ext cx="54371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9pPr>
          </a:lstStyle>
          <a:p>
            <a:pPr>
              <a:lnSpc>
                <a:spcPct val="100000"/>
              </a:lnSpc>
            </a:pPr>
            <a:r>
              <a:rPr lang="en-US" altLang="en-US" sz="2000" dirty="0">
                <a:latin typeface="Cambria" charset="0"/>
              </a:rPr>
              <a:t>Cooperative Operation – Send Work Orders</a:t>
            </a:r>
          </a:p>
          <a:p>
            <a:pPr>
              <a:lnSpc>
                <a:spcPct val="100000"/>
              </a:lnSpc>
              <a:buFont typeface="Arial" charset="0"/>
              <a:buChar char="•"/>
            </a:pPr>
            <a:r>
              <a:rPr lang="en-US" altLang="en-US" sz="2000" dirty="0">
                <a:latin typeface="Cambria" charset="0"/>
              </a:rPr>
              <a:t>Different formats/contents</a:t>
            </a:r>
          </a:p>
        </p:txBody>
      </p:sp>
      <p:pic>
        <p:nvPicPr>
          <p:cNvPr id="8" name="Picture 4">
            <a:extLst>
              <a:ext uri="{FF2B5EF4-FFF2-40B4-BE49-F238E27FC236}">
                <a16:creationId xmlns:a16="http://schemas.microsoft.com/office/drawing/2014/main" id="{AC5BFEBC-735B-5BD7-D9EB-11ADDDD412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92607" y="3536156"/>
            <a:ext cx="1355725"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a:extLst>
              <a:ext uri="{FF2B5EF4-FFF2-40B4-BE49-F238E27FC236}">
                <a16:creationId xmlns:a16="http://schemas.microsoft.com/office/drawing/2014/main" id="{DD89BC54-3045-2A4E-42AF-E4F98493B6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1057" y="3477418"/>
            <a:ext cx="1069975" cy="1141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6">
            <a:extLst>
              <a:ext uri="{FF2B5EF4-FFF2-40B4-BE49-F238E27FC236}">
                <a16:creationId xmlns:a16="http://schemas.microsoft.com/office/drawing/2014/main" id="{C22C786B-7897-2D57-863C-1B08B461E1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0280000">
            <a:off x="2341807" y="3005931"/>
            <a:ext cx="1357312" cy="573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a:extLst>
              <a:ext uri="{FF2B5EF4-FFF2-40B4-BE49-F238E27FC236}">
                <a16:creationId xmlns:a16="http://schemas.microsoft.com/office/drawing/2014/main" id="{36C389FC-474F-A3FE-1111-05C20CEC3EC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440000">
            <a:off x="2341807" y="4206081"/>
            <a:ext cx="1357312" cy="573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8">
            <a:extLst>
              <a:ext uri="{FF2B5EF4-FFF2-40B4-BE49-F238E27FC236}">
                <a16:creationId xmlns:a16="http://schemas.microsoft.com/office/drawing/2014/main" id="{F9036861-AA70-A98A-510C-D834D9D85EF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t="6955"/>
          <a:stretch>
            <a:fillRect/>
          </a:stretch>
        </p:blipFill>
        <p:spPr bwMode="auto">
          <a:xfrm>
            <a:off x="5558082" y="4436268"/>
            <a:ext cx="4905375" cy="1276350"/>
          </a:xfrm>
          <a:prstGeom prst="rect">
            <a:avLst/>
          </a:prstGeom>
          <a:noFill/>
          <a:ln>
            <a:noFill/>
          </a:ln>
          <a:effectLst/>
          <a:extLst>
            <a:ext uri="{909E8E84-426E-40DD-AFC4-6F175D3DCCD1}">
              <a14:hiddenFill xmlns:a14="http://schemas.microsoft.com/office/drawing/2010/main">
                <a:blipFill dpi="0" rotWithShape="0">
                  <a:blip/>
                  <a:srcRect t="69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9">
            <a:extLst>
              <a:ext uri="{FF2B5EF4-FFF2-40B4-BE49-F238E27FC236}">
                <a16:creationId xmlns:a16="http://schemas.microsoft.com/office/drawing/2014/main" id="{32E18B54-A6F7-8453-7843-63C27663DA1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t="6613"/>
          <a:stretch>
            <a:fillRect/>
          </a:stretch>
        </p:blipFill>
        <p:spPr bwMode="auto">
          <a:xfrm>
            <a:off x="5546969" y="2788443"/>
            <a:ext cx="4905375" cy="1281113"/>
          </a:xfrm>
          <a:prstGeom prst="rect">
            <a:avLst/>
          </a:prstGeom>
          <a:noFill/>
          <a:ln>
            <a:noFill/>
          </a:ln>
          <a:effectLst/>
          <a:extLst>
            <a:ext uri="{909E8E84-426E-40DD-AFC4-6F175D3DCCD1}">
              <a14:hiddenFill xmlns:a14="http://schemas.microsoft.com/office/drawing/2010/main">
                <a:blipFill dpi="0" rotWithShape="0">
                  <a:blip/>
                  <a:srcRect t="661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10">
            <a:extLst>
              <a:ext uri="{FF2B5EF4-FFF2-40B4-BE49-F238E27FC236}">
                <a16:creationId xmlns:a16="http://schemas.microsoft.com/office/drawing/2014/main" id="{F5DDB431-4F45-CE8B-27DF-B09720CE3B4C}"/>
              </a:ext>
            </a:extLst>
          </p:cNvPr>
          <p:cNvSpPr>
            <a:spLocks noChangeArrowheads="1"/>
          </p:cNvSpPr>
          <p:nvPr/>
        </p:nvSpPr>
        <p:spPr bwMode="auto">
          <a:xfrm>
            <a:off x="6496294" y="2921793"/>
            <a:ext cx="304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00000"/>
              </a:lnSpc>
            </a:pPr>
            <a:r>
              <a:rPr lang="en-US" altLang="en-US" sz="1600" b="1" dirty="0">
                <a:solidFill>
                  <a:srgbClr val="000000"/>
                </a:solidFill>
                <a:latin typeface="Calibri" charset="0"/>
              </a:rPr>
              <a:t>A</a:t>
            </a:r>
          </a:p>
        </p:txBody>
      </p:sp>
      <p:sp>
        <p:nvSpPr>
          <p:cNvPr id="15" name="Rectangle 11">
            <a:extLst>
              <a:ext uri="{FF2B5EF4-FFF2-40B4-BE49-F238E27FC236}">
                <a16:creationId xmlns:a16="http://schemas.microsoft.com/office/drawing/2014/main" id="{2F482C59-4B89-97AD-5A07-05562E95EE7E}"/>
              </a:ext>
            </a:extLst>
          </p:cNvPr>
          <p:cNvSpPr>
            <a:spLocks noChangeArrowheads="1"/>
          </p:cNvSpPr>
          <p:nvPr/>
        </p:nvSpPr>
        <p:spPr bwMode="auto">
          <a:xfrm>
            <a:off x="6396282" y="4464843"/>
            <a:ext cx="295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00000"/>
              </a:lnSpc>
            </a:pPr>
            <a:r>
              <a:rPr lang="en-US" altLang="en-US" sz="1600" b="1" dirty="0">
                <a:solidFill>
                  <a:srgbClr val="000000"/>
                </a:solidFill>
                <a:latin typeface="Calibri" charset="0"/>
              </a:rPr>
              <a:t>B</a:t>
            </a:r>
          </a:p>
        </p:txBody>
      </p:sp>
      <p:pic>
        <p:nvPicPr>
          <p:cNvPr id="16" name="Picture 12">
            <a:extLst>
              <a:ext uri="{FF2B5EF4-FFF2-40B4-BE49-F238E27FC236}">
                <a16:creationId xmlns:a16="http://schemas.microsoft.com/office/drawing/2014/main" id="{C894B6E8-21BD-A3B9-7DE0-0B491A8B9F1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38807" y="2699543"/>
            <a:ext cx="1641475" cy="229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7" name="AutoShape 13">
            <a:extLst>
              <a:ext uri="{FF2B5EF4-FFF2-40B4-BE49-F238E27FC236}">
                <a16:creationId xmlns:a16="http://schemas.microsoft.com/office/drawing/2014/main" id="{64920B94-1952-8C36-D024-92CB5FC0E0F0}"/>
              </a:ext>
            </a:extLst>
          </p:cNvPr>
          <p:cNvCxnSpPr>
            <a:cxnSpLocks noChangeShapeType="1"/>
          </p:cNvCxnSpPr>
          <p:nvPr/>
        </p:nvCxnSpPr>
        <p:spPr bwMode="auto">
          <a:xfrm>
            <a:off x="5294557" y="4036218"/>
            <a:ext cx="1158875" cy="515938"/>
          </a:xfrm>
          <a:prstGeom prst="bentConnector3">
            <a:avLst>
              <a:gd name="adj1" fmla="val 50000"/>
            </a:avLst>
          </a:prstGeom>
          <a:noFill/>
          <a:ln w="28440" cap="flat">
            <a:solidFill>
              <a:srgbClr val="1A0EB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4">
            <a:extLst>
              <a:ext uri="{FF2B5EF4-FFF2-40B4-BE49-F238E27FC236}">
                <a16:creationId xmlns:a16="http://schemas.microsoft.com/office/drawing/2014/main" id="{34383E82-1BD7-01B8-BAD9-E0E428E4327B}"/>
              </a:ext>
            </a:extLst>
          </p:cNvPr>
          <p:cNvCxnSpPr>
            <a:cxnSpLocks noChangeShapeType="1"/>
          </p:cNvCxnSpPr>
          <p:nvPr/>
        </p:nvCxnSpPr>
        <p:spPr bwMode="auto">
          <a:xfrm flipH="1">
            <a:off x="5378694" y="2804318"/>
            <a:ext cx="1079500" cy="3175"/>
          </a:xfrm>
          <a:prstGeom prst="bentConnector3">
            <a:avLst>
              <a:gd name="adj1" fmla="val 49981"/>
            </a:avLst>
          </a:prstGeom>
          <a:noFill/>
          <a:ln w="28440" cap="flat">
            <a:solidFill>
              <a:srgbClr val="1A0EB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AutoShape 15">
            <a:extLst>
              <a:ext uri="{FF2B5EF4-FFF2-40B4-BE49-F238E27FC236}">
                <a16:creationId xmlns:a16="http://schemas.microsoft.com/office/drawing/2014/main" id="{C944C4F1-0E22-103A-E24E-69F76788189F}"/>
              </a:ext>
            </a:extLst>
          </p:cNvPr>
          <p:cNvSpPr>
            <a:spLocks noChangeArrowheads="1"/>
          </p:cNvSpPr>
          <p:nvPr/>
        </p:nvSpPr>
        <p:spPr bwMode="auto">
          <a:xfrm>
            <a:off x="9217269" y="1994693"/>
            <a:ext cx="1054100" cy="593725"/>
          </a:xfrm>
          <a:prstGeom prst="wedgeRectCallout">
            <a:avLst>
              <a:gd name="adj1" fmla="val 18991"/>
              <a:gd name="adj2" fmla="val 170074"/>
            </a:avLst>
          </a:prstGeom>
          <a:gradFill rotWithShape="0">
            <a:gsLst>
              <a:gs pos="0">
                <a:srgbClr val="00E9A6"/>
              </a:gs>
              <a:gs pos="100000">
                <a:srgbClr val="00AD7B"/>
              </a:gs>
            </a:gsLst>
            <a:lin ang="5400000" scaled="1"/>
          </a:gradFill>
          <a:ln w="9360" cap="flat">
            <a:solidFill>
              <a:srgbClr val="00C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1200" dirty="0">
                <a:latin typeface="Calibri" charset="0"/>
              </a:rPr>
              <a:t>On/Off &amp; Variable-Rate Control</a:t>
            </a:r>
          </a:p>
        </p:txBody>
      </p:sp>
      <p:sp>
        <p:nvSpPr>
          <p:cNvPr id="20" name="AutoShape 16">
            <a:extLst>
              <a:ext uri="{FF2B5EF4-FFF2-40B4-BE49-F238E27FC236}">
                <a16:creationId xmlns:a16="http://schemas.microsoft.com/office/drawing/2014/main" id="{0EEB90DE-F265-B465-6A5D-C0CBA4966C40}"/>
              </a:ext>
            </a:extLst>
          </p:cNvPr>
          <p:cNvSpPr>
            <a:spLocks noChangeArrowheads="1"/>
          </p:cNvSpPr>
          <p:nvPr/>
        </p:nvSpPr>
        <p:spPr bwMode="auto">
          <a:xfrm>
            <a:off x="7769469" y="1783556"/>
            <a:ext cx="1231900" cy="422275"/>
          </a:xfrm>
          <a:prstGeom prst="wedgeRectCallout">
            <a:avLst>
              <a:gd name="adj1" fmla="val -67514"/>
              <a:gd name="adj2" fmla="val 320023"/>
            </a:avLst>
          </a:prstGeom>
          <a:gradFill rotWithShape="0">
            <a:gsLst>
              <a:gs pos="0">
                <a:srgbClr val="00E9A6"/>
              </a:gs>
              <a:gs pos="100000">
                <a:srgbClr val="00AD7B"/>
              </a:gs>
            </a:gsLst>
            <a:lin ang="5400000" scaled="1"/>
          </a:gradFill>
          <a:ln w="9360" cap="flat">
            <a:solidFill>
              <a:srgbClr val="00C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1200" dirty="0">
                <a:latin typeface="Calibri" charset="0"/>
              </a:rPr>
              <a:t>Existing ISO TC Standards</a:t>
            </a:r>
          </a:p>
        </p:txBody>
      </p:sp>
      <p:sp>
        <p:nvSpPr>
          <p:cNvPr id="21" name="Oval 17">
            <a:extLst>
              <a:ext uri="{FF2B5EF4-FFF2-40B4-BE49-F238E27FC236}">
                <a16:creationId xmlns:a16="http://schemas.microsoft.com/office/drawing/2014/main" id="{77AD4E39-381E-9EE5-706D-522F5561B036}"/>
              </a:ext>
            </a:extLst>
          </p:cNvPr>
          <p:cNvSpPr>
            <a:spLocks noChangeArrowheads="1"/>
          </p:cNvSpPr>
          <p:nvPr/>
        </p:nvSpPr>
        <p:spPr bwMode="auto">
          <a:xfrm>
            <a:off x="2259257" y="2759868"/>
            <a:ext cx="1649412" cy="2214563"/>
          </a:xfrm>
          <a:prstGeom prst="ellipse">
            <a:avLst/>
          </a:prstGeom>
          <a:noFill/>
          <a:ln w="54720" cap="flat">
            <a:solidFill>
              <a:srgbClr val="FF66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6023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90"/>
                                          </p:val>
                                        </p:tav>
                                        <p:tav tm="100000">
                                          <p:val>
                                            <p:fltVal val="0"/>
                                          </p:val>
                                        </p:tav>
                                      </p:tavLst>
                                    </p:anim>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674A-6347-D0C5-BFF4-777C4C4195C6}"/>
              </a:ext>
            </a:extLst>
          </p:cNvPr>
          <p:cNvSpPr>
            <a:spLocks noGrp="1"/>
          </p:cNvSpPr>
          <p:nvPr>
            <p:ph type="title"/>
          </p:nvPr>
        </p:nvSpPr>
        <p:spPr/>
        <p:txBody>
          <a:bodyPr/>
          <a:lstStyle/>
          <a:p>
            <a:r>
              <a:rPr lang="en-US" dirty="0"/>
              <a:t>Grower/FMIS Perspective With ADAPT</a:t>
            </a:r>
          </a:p>
        </p:txBody>
      </p:sp>
      <p:sp>
        <p:nvSpPr>
          <p:cNvPr id="4" name="Rectangle 2">
            <a:extLst>
              <a:ext uri="{FF2B5EF4-FFF2-40B4-BE49-F238E27FC236}">
                <a16:creationId xmlns:a16="http://schemas.microsoft.com/office/drawing/2014/main" id="{74B1DB1F-1162-054F-1601-7881F2B2E636}"/>
              </a:ext>
            </a:extLst>
          </p:cNvPr>
          <p:cNvSpPr>
            <a:spLocks noChangeArrowheads="1"/>
          </p:cNvSpPr>
          <p:nvPr/>
        </p:nvSpPr>
        <p:spPr bwMode="auto">
          <a:xfrm>
            <a:off x="2504831" y="2520952"/>
            <a:ext cx="6561138" cy="360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 name="Rectangle 3">
            <a:extLst>
              <a:ext uri="{FF2B5EF4-FFF2-40B4-BE49-F238E27FC236}">
                <a16:creationId xmlns:a16="http://schemas.microsoft.com/office/drawing/2014/main" id="{47B20B10-39AA-E902-BBF6-54997F1970C4}"/>
              </a:ext>
            </a:extLst>
          </p:cNvPr>
          <p:cNvSpPr>
            <a:spLocks noChangeArrowheads="1"/>
          </p:cNvSpPr>
          <p:nvPr/>
        </p:nvSpPr>
        <p:spPr bwMode="auto">
          <a:xfrm>
            <a:off x="1298331" y="1690690"/>
            <a:ext cx="5410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9pPr>
          </a:lstStyle>
          <a:p>
            <a:pPr>
              <a:lnSpc>
                <a:spcPct val="100000"/>
              </a:lnSpc>
            </a:pPr>
            <a:r>
              <a:rPr lang="en-US" altLang="en-US" sz="2000" dirty="0">
                <a:latin typeface="Cambria" charset="0"/>
              </a:rPr>
              <a:t>Cooperative Operation – Send Work Orders</a:t>
            </a:r>
          </a:p>
          <a:p>
            <a:pPr>
              <a:lnSpc>
                <a:spcPct val="100000"/>
              </a:lnSpc>
            </a:pPr>
            <a:r>
              <a:rPr lang="en-US" altLang="en-US" sz="2000" b="1" i="1" dirty="0">
                <a:solidFill>
                  <a:srgbClr val="C5000B"/>
                </a:solidFill>
                <a:latin typeface="Cambria" charset="0"/>
              </a:rPr>
              <a:t>Reduced FMIS effort (user/developer)</a:t>
            </a:r>
            <a:r>
              <a:rPr lang="en-US" altLang="en-US" sz="2000" dirty="0">
                <a:latin typeface="Cambria" charset="0"/>
              </a:rPr>
              <a:t> </a:t>
            </a:r>
          </a:p>
          <a:p>
            <a:pPr>
              <a:lnSpc>
                <a:spcPct val="100000"/>
              </a:lnSpc>
            </a:pPr>
            <a:r>
              <a:rPr lang="en-US" altLang="en-US" sz="2000" i="1" dirty="0">
                <a:solidFill>
                  <a:srgbClr val="C5000B"/>
                </a:solidFill>
                <a:latin typeface="Cambria" charset="0"/>
              </a:rPr>
              <a:t>Increased robustness / capabilities</a:t>
            </a:r>
          </a:p>
          <a:p>
            <a:pPr>
              <a:lnSpc>
                <a:spcPct val="100000"/>
              </a:lnSpc>
            </a:pPr>
            <a:r>
              <a:rPr lang="en-US" altLang="en-US" sz="2000" dirty="0">
                <a:latin typeface="Cambria" charset="0"/>
              </a:rPr>
              <a:t>Data Model with Common Contents</a:t>
            </a:r>
          </a:p>
        </p:txBody>
      </p:sp>
      <p:pic>
        <p:nvPicPr>
          <p:cNvPr id="6" name="Picture 4">
            <a:extLst>
              <a:ext uri="{FF2B5EF4-FFF2-40B4-BE49-F238E27FC236}">
                <a16:creationId xmlns:a16="http://schemas.microsoft.com/office/drawing/2014/main" id="{921085CD-499F-EEFA-AAF7-885EB645163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t="6955"/>
          <a:stretch>
            <a:fillRect/>
          </a:stretch>
        </p:blipFill>
        <p:spPr bwMode="auto">
          <a:xfrm>
            <a:off x="5487744" y="4962527"/>
            <a:ext cx="4905375" cy="1276350"/>
          </a:xfrm>
          <a:prstGeom prst="rect">
            <a:avLst/>
          </a:prstGeom>
          <a:noFill/>
          <a:ln>
            <a:noFill/>
          </a:ln>
          <a:effectLst/>
          <a:extLst>
            <a:ext uri="{909E8E84-426E-40DD-AFC4-6F175D3DCCD1}">
              <a14:hiddenFill xmlns:a14="http://schemas.microsoft.com/office/drawing/2010/main">
                <a:blipFill dpi="0" rotWithShape="0">
                  <a:blip/>
                  <a:srcRect t="69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a:extLst>
              <a:ext uri="{FF2B5EF4-FFF2-40B4-BE49-F238E27FC236}">
                <a16:creationId xmlns:a16="http://schemas.microsoft.com/office/drawing/2014/main" id="{98202E2A-AADC-08A4-6956-8B5A6D41D13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6613"/>
          <a:stretch>
            <a:fillRect/>
          </a:stretch>
        </p:blipFill>
        <p:spPr bwMode="auto">
          <a:xfrm>
            <a:off x="5476631" y="3314702"/>
            <a:ext cx="4905375" cy="1281113"/>
          </a:xfrm>
          <a:prstGeom prst="rect">
            <a:avLst/>
          </a:prstGeom>
          <a:noFill/>
          <a:ln>
            <a:noFill/>
          </a:ln>
          <a:effectLst/>
          <a:extLst>
            <a:ext uri="{909E8E84-426E-40DD-AFC4-6F175D3DCCD1}">
              <a14:hiddenFill xmlns:a14="http://schemas.microsoft.com/office/drawing/2010/main">
                <a:blipFill dpi="0" rotWithShape="0">
                  <a:blip/>
                  <a:srcRect t="661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6">
            <a:extLst>
              <a:ext uri="{FF2B5EF4-FFF2-40B4-BE49-F238E27FC236}">
                <a16:creationId xmlns:a16="http://schemas.microsoft.com/office/drawing/2014/main" id="{2ECBFB27-CF39-B9DB-FD5C-2773AAB14113}"/>
              </a:ext>
            </a:extLst>
          </p:cNvPr>
          <p:cNvSpPr>
            <a:spLocks noChangeArrowheads="1"/>
          </p:cNvSpPr>
          <p:nvPr/>
        </p:nvSpPr>
        <p:spPr bwMode="auto">
          <a:xfrm>
            <a:off x="6425956" y="3448052"/>
            <a:ext cx="304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00000"/>
              </a:lnSpc>
            </a:pPr>
            <a:r>
              <a:rPr lang="en-US" altLang="en-US" sz="1600" b="1" dirty="0">
                <a:solidFill>
                  <a:srgbClr val="000000"/>
                </a:solidFill>
                <a:latin typeface="Calibri" charset="0"/>
              </a:rPr>
              <a:t>A</a:t>
            </a:r>
          </a:p>
        </p:txBody>
      </p:sp>
      <p:sp>
        <p:nvSpPr>
          <p:cNvPr id="9" name="Rectangle 7">
            <a:extLst>
              <a:ext uri="{FF2B5EF4-FFF2-40B4-BE49-F238E27FC236}">
                <a16:creationId xmlns:a16="http://schemas.microsoft.com/office/drawing/2014/main" id="{A69CE400-CAC4-22B7-0657-6A9967C99686}"/>
              </a:ext>
            </a:extLst>
          </p:cNvPr>
          <p:cNvSpPr>
            <a:spLocks noChangeArrowheads="1"/>
          </p:cNvSpPr>
          <p:nvPr/>
        </p:nvSpPr>
        <p:spPr bwMode="auto">
          <a:xfrm>
            <a:off x="6325944" y="4991102"/>
            <a:ext cx="295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00000"/>
              </a:lnSpc>
            </a:pPr>
            <a:r>
              <a:rPr lang="en-US" altLang="en-US" sz="1600" b="1" dirty="0">
                <a:solidFill>
                  <a:srgbClr val="000000"/>
                </a:solidFill>
                <a:latin typeface="Calibri" charset="0"/>
              </a:rPr>
              <a:t>B</a:t>
            </a:r>
          </a:p>
        </p:txBody>
      </p:sp>
      <p:cxnSp>
        <p:nvCxnSpPr>
          <p:cNvPr id="10" name="AutoShape 8">
            <a:extLst>
              <a:ext uri="{FF2B5EF4-FFF2-40B4-BE49-F238E27FC236}">
                <a16:creationId xmlns:a16="http://schemas.microsoft.com/office/drawing/2014/main" id="{D84E58BB-0146-02BF-BEBD-69CCB52CAD89}"/>
              </a:ext>
            </a:extLst>
          </p:cNvPr>
          <p:cNvCxnSpPr>
            <a:cxnSpLocks noChangeShapeType="1"/>
          </p:cNvCxnSpPr>
          <p:nvPr/>
        </p:nvCxnSpPr>
        <p:spPr bwMode="auto">
          <a:xfrm flipH="1">
            <a:off x="5308356" y="3330577"/>
            <a:ext cx="1079500" cy="3175"/>
          </a:xfrm>
          <a:prstGeom prst="bentConnector3">
            <a:avLst>
              <a:gd name="adj1" fmla="val 49981"/>
            </a:avLst>
          </a:prstGeom>
          <a:noFill/>
          <a:ln w="28440" cap="flat">
            <a:solidFill>
              <a:srgbClr val="1A0EB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AutoShape 9">
            <a:extLst>
              <a:ext uri="{FF2B5EF4-FFF2-40B4-BE49-F238E27FC236}">
                <a16:creationId xmlns:a16="http://schemas.microsoft.com/office/drawing/2014/main" id="{88BCBED6-1D79-9F48-6A65-2293408152D9}"/>
              </a:ext>
            </a:extLst>
          </p:cNvPr>
          <p:cNvSpPr>
            <a:spLocks noChangeArrowheads="1"/>
          </p:cNvSpPr>
          <p:nvPr/>
        </p:nvSpPr>
        <p:spPr bwMode="auto">
          <a:xfrm>
            <a:off x="9146931" y="2620965"/>
            <a:ext cx="1054100" cy="493712"/>
          </a:xfrm>
          <a:prstGeom prst="wedgeRectCallout">
            <a:avLst>
              <a:gd name="adj1" fmla="val 18991"/>
              <a:gd name="adj2" fmla="val 170074"/>
            </a:avLst>
          </a:prstGeom>
          <a:gradFill rotWithShape="0">
            <a:gsLst>
              <a:gs pos="0">
                <a:srgbClr val="00E9A6"/>
              </a:gs>
              <a:gs pos="100000">
                <a:srgbClr val="00AD7B"/>
              </a:gs>
            </a:gsLst>
            <a:lin ang="5400000" scaled="1"/>
          </a:gradFill>
          <a:ln w="9360" cap="flat">
            <a:solidFill>
              <a:srgbClr val="00C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1200" dirty="0">
                <a:latin typeface="Calibri" charset="0"/>
              </a:rPr>
              <a:t>On/Off &amp; Variable-Rate Control</a:t>
            </a:r>
          </a:p>
        </p:txBody>
      </p:sp>
      <p:sp>
        <p:nvSpPr>
          <p:cNvPr id="12" name="AutoShape 10">
            <a:extLst>
              <a:ext uri="{FF2B5EF4-FFF2-40B4-BE49-F238E27FC236}">
                <a16:creationId xmlns:a16="http://schemas.microsoft.com/office/drawing/2014/main" id="{3055E331-F9B2-2A75-8A83-3EF90B4A9051}"/>
              </a:ext>
            </a:extLst>
          </p:cNvPr>
          <p:cNvSpPr>
            <a:spLocks noChangeArrowheads="1"/>
          </p:cNvSpPr>
          <p:nvPr/>
        </p:nvSpPr>
        <p:spPr bwMode="auto">
          <a:xfrm>
            <a:off x="7699131" y="2309815"/>
            <a:ext cx="1231900" cy="422275"/>
          </a:xfrm>
          <a:prstGeom prst="wedgeRectCallout">
            <a:avLst>
              <a:gd name="adj1" fmla="val -67514"/>
              <a:gd name="adj2" fmla="val 320023"/>
            </a:avLst>
          </a:prstGeom>
          <a:gradFill rotWithShape="0">
            <a:gsLst>
              <a:gs pos="0">
                <a:srgbClr val="00E9A6"/>
              </a:gs>
              <a:gs pos="100000">
                <a:srgbClr val="00AD7B"/>
              </a:gs>
            </a:gsLst>
            <a:lin ang="5400000" scaled="1"/>
          </a:gradFill>
          <a:ln w="9360" cap="flat">
            <a:solidFill>
              <a:srgbClr val="00C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1200" dirty="0">
                <a:latin typeface="Calibri" charset="0"/>
              </a:rPr>
              <a:t>Existing ISO TC Standards</a:t>
            </a:r>
          </a:p>
        </p:txBody>
      </p:sp>
      <p:cxnSp>
        <p:nvCxnSpPr>
          <p:cNvPr id="13" name="AutoShape 11">
            <a:extLst>
              <a:ext uri="{FF2B5EF4-FFF2-40B4-BE49-F238E27FC236}">
                <a16:creationId xmlns:a16="http://schemas.microsoft.com/office/drawing/2014/main" id="{50C8B5DE-76AE-F8D1-9FCC-CA5BC69659B5}"/>
              </a:ext>
            </a:extLst>
          </p:cNvPr>
          <p:cNvCxnSpPr>
            <a:cxnSpLocks noChangeShapeType="1"/>
          </p:cNvCxnSpPr>
          <p:nvPr/>
        </p:nvCxnSpPr>
        <p:spPr bwMode="auto">
          <a:xfrm>
            <a:off x="5224219" y="4435477"/>
            <a:ext cx="1158875" cy="639763"/>
          </a:xfrm>
          <a:prstGeom prst="bentConnector3">
            <a:avLst>
              <a:gd name="adj1" fmla="val 50000"/>
            </a:avLst>
          </a:prstGeom>
          <a:noFill/>
          <a:ln w="28440" cap="flat">
            <a:solidFill>
              <a:srgbClr val="1A0EB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 name="Picture 12">
            <a:extLst>
              <a:ext uri="{FF2B5EF4-FFF2-40B4-BE49-F238E27FC236}">
                <a16:creationId xmlns:a16="http://schemas.microsoft.com/office/drawing/2014/main" id="{E31882F6-2948-B0E7-12AE-DE19ADC1652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22131" y="3114677"/>
            <a:ext cx="4087813" cy="199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3">
            <a:extLst>
              <a:ext uri="{FF2B5EF4-FFF2-40B4-BE49-F238E27FC236}">
                <a16:creationId xmlns:a16="http://schemas.microsoft.com/office/drawing/2014/main" id="{2553BF26-CA08-0969-4F9F-5D07525777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t="-6651"/>
          <a:stretch>
            <a:fillRect/>
          </a:stretch>
        </p:blipFill>
        <p:spPr bwMode="auto">
          <a:xfrm>
            <a:off x="2615956" y="2992440"/>
            <a:ext cx="511175" cy="2125662"/>
          </a:xfrm>
          <a:prstGeom prst="rect">
            <a:avLst/>
          </a:prstGeom>
          <a:noFill/>
          <a:ln>
            <a:noFill/>
          </a:ln>
          <a:effectLst/>
          <a:extLst>
            <a:ext uri="{909E8E84-426E-40DD-AFC4-6F175D3DCCD1}">
              <a14:hiddenFill xmlns:a14="http://schemas.microsoft.com/office/drawing/2010/main">
                <a:blipFill dpi="0" rotWithShape="0">
                  <a:blip/>
                  <a:srcRect l="34303" t="-6651" r="5317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AutoShape 14">
            <a:extLst>
              <a:ext uri="{FF2B5EF4-FFF2-40B4-BE49-F238E27FC236}">
                <a16:creationId xmlns:a16="http://schemas.microsoft.com/office/drawing/2014/main" id="{E81EADBF-E62D-B9D3-8B8D-EB247F1902D4}"/>
              </a:ext>
            </a:extLst>
          </p:cNvPr>
          <p:cNvSpPr>
            <a:spLocks noChangeArrowheads="1"/>
          </p:cNvSpPr>
          <p:nvPr/>
        </p:nvSpPr>
        <p:spPr bwMode="auto">
          <a:xfrm>
            <a:off x="1222131" y="3049590"/>
            <a:ext cx="2651125" cy="2057400"/>
          </a:xfrm>
          <a:prstGeom prst="roundRect">
            <a:avLst>
              <a:gd name="adj" fmla="val 16667"/>
            </a:avLst>
          </a:prstGeom>
          <a:noFill/>
          <a:ln w="7308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7" name="Oval 15">
            <a:extLst>
              <a:ext uri="{FF2B5EF4-FFF2-40B4-BE49-F238E27FC236}">
                <a16:creationId xmlns:a16="http://schemas.microsoft.com/office/drawing/2014/main" id="{DA8F67E2-E675-825F-B681-03FD63545CBF}"/>
              </a:ext>
            </a:extLst>
          </p:cNvPr>
          <p:cNvSpPr>
            <a:spLocks noChangeArrowheads="1"/>
          </p:cNvSpPr>
          <p:nvPr/>
        </p:nvSpPr>
        <p:spPr bwMode="auto">
          <a:xfrm>
            <a:off x="1936506" y="3871915"/>
            <a:ext cx="731838" cy="549275"/>
          </a:xfrm>
          <a:prstGeom prst="ellipse">
            <a:avLst/>
          </a:prstGeom>
          <a:noFill/>
          <a:ln w="54720" cap="flat">
            <a:solidFill>
              <a:srgbClr val="FF66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2596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90"/>
                                          </p:val>
                                        </p:tav>
                                        <p:tav tm="100000">
                                          <p:val>
                                            <p:fltVal val="0"/>
                                          </p:val>
                                        </p:tav>
                                      </p:tavLst>
                                    </p:anim>
                                    <p:animEffect transition="in" filter="fade">
                                      <p:cBhvr>
                                        <p:cTn id="10"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C497E9-445A-C84E-B90F-05111048978F}"/>
              </a:ext>
            </a:extLst>
          </p:cNvPr>
          <p:cNvSpPr/>
          <p:nvPr/>
        </p:nvSpPr>
        <p:spPr>
          <a:xfrm>
            <a:off x="0" y="0"/>
            <a:ext cx="12192000" cy="1161288"/>
          </a:xfrm>
          <a:prstGeom prst="rect">
            <a:avLst/>
          </a:prstGeom>
          <a:solidFill>
            <a:srgbClr val="004880"/>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7" name="Picture 6">
            <a:extLst>
              <a:ext uri="{FF2B5EF4-FFF2-40B4-BE49-F238E27FC236}">
                <a16:creationId xmlns:a16="http://schemas.microsoft.com/office/drawing/2014/main" id="{36E5A1DA-F1FE-A699-ED2D-0A02602936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1622" y="1161288"/>
            <a:ext cx="6793578" cy="5336157"/>
          </a:xfrm>
          <a:prstGeom prst="rect">
            <a:avLst/>
          </a:prstGeom>
        </p:spPr>
      </p:pic>
      <p:sp>
        <p:nvSpPr>
          <p:cNvPr id="9" name="Title 8">
            <a:extLst>
              <a:ext uri="{FF2B5EF4-FFF2-40B4-BE49-F238E27FC236}">
                <a16:creationId xmlns:a16="http://schemas.microsoft.com/office/drawing/2014/main" id="{2937EE80-5CDB-FA71-AB46-B1447673E324}"/>
              </a:ext>
            </a:extLst>
          </p:cNvPr>
          <p:cNvSpPr txBox="1">
            <a:spLocks noGrp="1"/>
          </p:cNvSpPr>
          <p:nvPr>
            <p:ph type="title"/>
          </p:nvPr>
        </p:nvSpPr>
        <p:spPr>
          <a:xfrm>
            <a:off x="80169" y="195502"/>
            <a:ext cx="12031662"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4800" dirty="0">
                <a:solidFill>
                  <a:schemeClr val="bg1"/>
                </a:solidFill>
              </a:rPr>
              <a:t>Over a 400,000 downloads!</a:t>
            </a:r>
            <a:endParaRPr kumimoji="0" lang="en-US" sz="4800" b="0" i="0" u="none" strike="noStrike" cap="none" spc="0" normalizeH="0" baseline="0" dirty="0">
              <a:ln>
                <a:noFill/>
              </a:ln>
              <a:solidFill>
                <a:schemeClr val="bg1"/>
              </a:solidFill>
              <a:effectLst/>
              <a:uFillTx/>
              <a:latin typeface="Calibri"/>
              <a:ea typeface="Calibri"/>
              <a:cs typeface="Calibri"/>
              <a:sym typeface="Calibri"/>
            </a:endParaRPr>
          </a:p>
        </p:txBody>
      </p:sp>
      <p:pic>
        <p:nvPicPr>
          <p:cNvPr id="5" name="Picture 4">
            <a:extLst>
              <a:ext uri="{FF2B5EF4-FFF2-40B4-BE49-F238E27FC236}">
                <a16:creationId xmlns:a16="http://schemas.microsoft.com/office/drawing/2014/main" id="{533BF663-01F7-9A8F-8350-1799373C3CD1}"/>
              </a:ext>
            </a:extLst>
          </p:cNvPr>
          <p:cNvPicPr>
            <a:picLocks noChangeAspect="1"/>
          </p:cNvPicPr>
          <p:nvPr/>
        </p:nvPicPr>
        <p:blipFill>
          <a:blip r:embed="rId3"/>
          <a:stretch>
            <a:fillRect/>
          </a:stretch>
        </p:blipFill>
        <p:spPr>
          <a:xfrm>
            <a:off x="9118295" y="2552700"/>
            <a:ext cx="2400635" cy="2324424"/>
          </a:xfrm>
          <a:prstGeom prst="rect">
            <a:avLst/>
          </a:prstGeom>
        </p:spPr>
      </p:pic>
    </p:spTree>
    <p:extLst>
      <p:ext uri="{BB962C8B-B14F-4D97-AF65-F5344CB8AC3E}">
        <p14:creationId xmlns:p14="http://schemas.microsoft.com/office/powerpoint/2010/main" val="135150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1E7B-20FE-BE89-9D0E-63A9B8F8F7D3}"/>
              </a:ext>
            </a:extLst>
          </p:cNvPr>
          <p:cNvSpPr>
            <a:spLocks noGrp="1"/>
          </p:cNvSpPr>
          <p:nvPr>
            <p:ph type="title"/>
          </p:nvPr>
        </p:nvSpPr>
        <p:spPr/>
        <p:txBody>
          <a:bodyPr/>
          <a:lstStyle/>
          <a:p>
            <a:r>
              <a:rPr lang="en-US" dirty="0"/>
              <a:t>What ADAPT is and is not </a:t>
            </a:r>
            <a:r>
              <a:rPr lang="en-US" u="sng" dirty="0"/>
              <a:t>today</a:t>
            </a:r>
          </a:p>
        </p:txBody>
      </p:sp>
      <p:sp>
        <p:nvSpPr>
          <p:cNvPr id="7" name="Text Placeholder 6">
            <a:extLst>
              <a:ext uri="{FF2B5EF4-FFF2-40B4-BE49-F238E27FC236}">
                <a16:creationId xmlns:a16="http://schemas.microsoft.com/office/drawing/2014/main" id="{14398BAC-F8B2-A1A7-B847-3E059265322C}"/>
              </a:ext>
            </a:extLst>
          </p:cNvPr>
          <p:cNvSpPr>
            <a:spLocks noGrp="1"/>
          </p:cNvSpPr>
          <p:nvPr>
            <p:ph type="body" idx="1"/>
          </p:nvPr>
        </p:nvSpPr>
        <p:spPr>
          <a:xfrm>
            <a:off x="839789" y="1285515"/>
            <a:ext cx="5157787" cy="823912"/>
          </a:xfrm>
        </p:spPr>
        <p:txBody>
          <a:bodyPr/>
          <a:lstStyle/>
          <a:p>
            <a:r>
              <a:rPr lang="en-US" b="1" dirty="0"/>
              <a:t>ADAPT is</a:t>
            </a:r>
            <a:endParaRPr lang="en-US" dirty="0"/>
          </a:p>
        </p:txBody>
      </p:sp>
      <p:sp>
        <p:nvSpPr>
          <p:cNvPr id="3" name="Content Placeholder 2">
            <a:extLst>
              <a:ext uri="{FF2B5EF4-FFF2-40B4-BE49-F238E27FC236}">
                <a16:creationId xmlns:a16="http://schemas.microsoft.com/office/drawing/2014/main" id="{1182497B-990B-40D6-63C7-A53AA03D342D}"/>
              </a:ext>
            </a:extLst>
          </p:cNvPr>
          <p:cNvSpPr>
            <a:spLocks noGrp="1"/>
          </p:cNvSpPr>
          <p:nvPr>
            <p:ph sz="half" idx="2"/>
          </p:nvPr>
        </p:nvSpPr>
        <p:spPr>
          <a:xfrm>
            <a:off x="839789" y="2109427"/>
            <a:ext cx="5157787" cy="3684588"/>
          </a:xfrm>
        </p:spPr>
        <p:txBody>
          <a:bodyPr/>
          <a:lstStyle/>
          <a:p>
            <a:pPr marL="365759" indent="-365759">
              <a:spcAft>
                <a:spcPts val="1200"/>
              </a:spcAft>
              <a:buClr>
                <a:srgbClr val="00B050"/>
              </a:buClr>
              <a:buSzPct val="100000"/>
              <a:buFont typeface="Wingdings" pitchFamily="2" charset="2"/>
              <a:buChar char="ü"/>
            </a:pPr>
            <a:r>
              <a:rPr lang="en-US" dirty="0"/>
              <a:t>Open source</a:t>
            </a:r>
          </a:p>
          <a:p>
            <a:pPr marL="365759" indent="-365759">
              <a:spcAft>
                <a:spcPts val="1200"/>
              </a:spcAft>
              <a:buClr>
                <a:srgbClr val="00B050"/>
              </a:buClr>
              <a:buSzPct val="100000"/>
              <a:buFont typeface="Wingdings" pitchFamily="2" charset="2"/>
              <a:buChar char="ü"/>
            </a:pPr>
            <a:r>
              <a:rPr lang="en-US" dirty="0"/>
              <a:t>Microsoft .NET-based</a:t>
            </a:r>
          </a:p>
          <a:p>
            <a:pPr marL="365759" indent="-365759">
              <a:spcAft>
                <a:spcPts val="1200"/>
              </a:spcAft>
              <a:buClr>
                <a:srgbClr val="00B050"/>
              </a:buClr>
              <a:buSzPct val="100000"/>
              <a:buFont typeface="Wingdings" pitchFamily="2" charset="2"/>
              <a:buChar char="ü"/>
            </a:pPr>
            <a:r>
              <a:rPr lang="en-US" dirty="0"/>
              <a:t>Interoperability toolkit</a:t>
            </a:r>
          </a:p>
          <a:p>
            <a:pPr marL="365759" indent="-365759">
              <a:spcAft>
                <a:spcPts val="1200"/>
              </a:spcAft>
              <a:buClr>
                <a:srgbClr val="00B050"/>
              </a:buClr>
              <a:buSzPct val="100000"/>
              <a:buFont typeface="Wingdings" pitchFamily="2" charset="2"/>
              <a:buChar char="ü"/>
            </a:pPr>
            <a:r>
              <a:rPr lang="en-US" dirty="0"/>
              <a:t>Complimentary to AgIN</a:t>
            </a:r>
          </a:p>
          <a:p>
            <a:pPr marL="365759" indent="-365759">
              <a:spcAft>
                <a:spcPts val="1200"/>
              </a:spcAft>
              <a:buClr>
                <a:srgbClr val="00B050"/>
              </a:buClr>
              <a:buSzPct val="100000"/>
              <a:buFont typeface="Wingdings" pitchFamily="2" charset="2"/>
              <a:buChar char="ü"/>
            </a:pPr>
            <a:r>
              <a:rPr lang="en-US" dirty="0"/>
              <a:t>Supportive of ISOXML</a:t>
            </a:r>
          </a:p>
          <a:p>
            <a:pPr marL="365759" indent="-365759">
              <a:spcAft>
                <a:spcPts val="1200"/>
              </a:spcAft>
              <a:buClr>
                <a:srgbClr val="00B050"/>
              </a:buClr>
              <a:buSzPct val="100000"/>
              <a:buFont typeface="Wingdings" pitchFamily="2" charset="2"/>
              <a:buChar char="ü"/>
            </a:pPr>
            <a:r>
              <a:rPr lang="en-US" dirty="0"/>
              <a:t>Constantly improving</a:t>
            </a:r>
          </a:p>
        </p:txBody>
      </p:sp>
      <p:sp>
        <p:nvSpPr>
          <p:cNvPr id="9" name="Text Placeholder 8">
            <a:extLst>
              <a:ext uri="{FF2B5EF4-FFF2-40B4-BE49-F238E27FC236}">
                <a16:creationId xmlns:a16="http://schemas.microsoft.com/office/drawing/2014/main" id="{038640DB-6207-64FE-E0FF-FFABFA7A9F26}"/>
              </a:ext>
            </a:extLst>
          </p:cNvPr>
          <p:cNvSpPr>
            <a:spLocks noGrp="1"/>
          </p:cNvSpPr>
          <p:nvPr>
            <p:ph type="body" sz="quarter" idx="3"/>
          </p:nvPr>
        </p:nvSpPr>
        <p:spPr>
          <a:xfrm>
            <a:off x="6172201" y="1285515"/>
            <a:ext cx="5183188" cy="823912"/>
          </a:xfrm>
        </p:spPr>
        <p:txBody>
          <a:bodyPr/>
          <a:lstStyle/>
          <a:p>
            <a:r>
              <a:rPr lang="en-US" b="1" dirty="0"/>
              <a:t>ADAPT is not</a:t>
            </a:r>
            <a:endParaRPr lang="en-US" dirty="0"/>
          </a:p>
        </p:txBody>
      </p:sp>
      <p:sp>
        <p:nvSpPr>
          <p:cNvPr id="4" name="Content Placeholder 3">
            <a:extLst>
              <a:ext uri="{FF2B5EF4-FFF2-40B4-BE49-F238E27FC236}">
                <a16:creationId xmlns:a16="http://schemas.microsoft.com/office/drawing/2014/main" id="{187882F1-6BCF-15C0-9834-82423595FF52}"/>
              </a:ext>
            </a:extLst>
          </p:cNvPr>
          <p:cNvSpPr>
            <a:spLocks noGrp="1"/>
          </p:cNvSpPr>
          <p:nvPr>
            <p:ph sz="quarter" idx="4"/>
          </p:nvPr>
        </p:nvSpPr>
        <p:spPr>
          <a:xfrm>
            <a:off x="6172201" y="2109426"/>
            <a:ext cx="5183188" cy="3895721"/>
          </a:xfrm>
        </p:spPr>
        <p:txBody>
          <a:bodyPr/>
          <a:lstStyle/>
          <a:p>
            <a:pPr>
              <a:spcAft>
                <a:spcPts val="1200"/>
              </a:spcAft>
              <a:buClr>
                <a:srgbClr val="FF0000"/>
              </a:buClr>
              <a:buSzPct val="100000"/>
              <a:buFont typeface="Zapf Dingbats"/>
              <a:buChar char="✘"/>
            </a:pPr>
            <a:r>
              <a:rPr lang="en-US" dirty="0"/>
              <a:t>A standard (soon though)</a:t>
            </a:r>
          </a:p>
          <a:p>
            <a:pPr>
              <a:spcAft>
                <a:spcPts val="1200"/>
              </a:spcAft>
              <a:buClr>
                <a:srgbClr val="FF0000"/>
              </a:buClr>
              <a:buSzPct val="100000"/>
              <a:buFont typeface="Zapf Dingbats"/>
              <a:buChar char="✘"/>
            </a:pPr>
            <a:r>
              <a:rPr lang="en-US" dirty="0"/>
              <a:t>A transport/routing protocol</a:t>
            </a:r>
          </a:p>
          <a:p>
            <a:pPr>
              <a:spcAft>
                <a:spcPts val="1200"/>
              </a:spcAft>
              <a:buClr>
                <a:srgbClr val="FF0000"/>
              </a:buClr>
              <a:buSzPct val="100000"/>
              <a:buFont typeface="Zapf Dingbats"/>
              <a:buChar char="✘"/>
            </a:pPr>
            <a:r>
              <a:rPr lang="en-US" dirty="0"/>
              <a:t>A data-permissions framework</a:t>
            </a:r>
          </a:p>
          <a:p>
            <a:pPr>
              <a:spcAft>
                <a:spcPts val="1200"/>
              </a:spcAft>
              <a:buClr>
                <a:srgbClr val="FF0000"/>
              </a:buClr>
              <a:buSzPct val="100000"/>
              <a:buFont typeface="Zapf Dingbats"/>
              <a:buChar char="✘"/>
            </a:pPr>
            <a:r>
              <a:rPr lang="en-US" dirty="0"/>
              <a:t>An API</a:t>
            </a:r>
          </a:p>
          <a:p>
            <a:pPr>
              <a:spcAft>
                <a:spcPts val="1200"/>
              </a:spcAft>
              <a:buClr>
                <a:srgbClr val="FF0000"/>
              </a:buClr>
              <a:buSzPct val="100000"/>
              <a:buFont typeface="Zapf Dingbats"/>
              <a:buChar char="✘"/>
            </a:pPr>
            <a:r>
              <a:rPr lang="en-US" dirty="0"/>
              <a:t>A competitor to ISOXML</a:t>
            </a:r>
          </a:p>
          <a:p>
            <a:pPr>
              <a:spcAft>
                <a:spcPts val="1200"/>
              </a:spcAft>
              <a:buClr>
                <a:srgbClr val="FF0000"/>
              </a:buClr>
              <a:buSzPct val="100000"/>
              <a:buFont typeface="Zapf Dingbats"/>
              <a:buChar char="✘"/>
            </a:pPr>
            <a:r>
              <a:rPr lang="en-US" dirty="0"/>
              <a:t>Perfect</a:t>
            </a:r>
          </a:p>
          <a:p>
            <a:pPr marL="0" indent="0">
              <a:buNone/>
            </a:pPr>
            <a:endParaRPr lang="en-US" dirty="0"/>
          </a:p>
        </p:txBody>
      </p:sp>
      <p:cxnSp>
        <p:nvCxnSpPr>
          <p:cNvPr id="8" name="Straight Connector 7">
            <a:extLst>
              <a:ext uri="{FF2B5EF4-FFF2-40B4-BE49-F238E27FC236}">
                <a16:creationId xmlns:a16="http://schemas.microsoft.com/office/drawing/2014/main" id="{FBE83A17-C7D2-2C37-935A-AEE523E82791}"/>
              </a:ext>
            </a:extLst>
          </p:cNvPr>
          <p:cNvCxnSpPr>
            <a:cxnSpLocks/>
          </p:cNvCxnSpPr>
          <p:nvPr/>
        </p:nvCxnSpPr>
        <p:spPr>
          <a:xfrm>
            <a:off x="839788" y="2109427"/>
            <a:ext cx="4128703" cy="0"/>
          </a:xfrm>
          <a:prstGeom prst="line">
            <a:avLst/>
          </a:prstGeom>
          <a:noFill/>
          <a:ln w="25400" cap="flat">
            <a:solidFill>
              <a:schemeClr val="bg1">
                <a:lumMod val="75000"/>
              </a:schemeClr>
            </a:solidFill>
            <a:prstDash val="solid"/>
            <a:beve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B296B5B4-69AA-8254-4C42-808DBE573633}"/>
              </a:ext>
            </a:extLst>
          </p:cNvPr>
          <p:cNvCxnSpPr>
            <a:cxnSpLocks/>
          </p:cNvCxnSpPr>
          <p:nvPr/>
        </p:nvCxnSpPr>
        <p:spPr>
          <a:xfrm>
            <a:off x="6172201" y="2111248"/>
            <a:ext cx="5217643" cy="0"/>
          </a:xfrm>
          <a:prstGeom prst="line">
            <a:avLst/>
          </a:prstGeom>
          <a:noFill/>
          <a:ln w="25400" cap="flat">
            <a:solidFill>
              <a:schemeClr val="bg1">
                <a:lumMod val="75000"/>
              </a:schemeClr>
            </a:solidFill>
            <a:prstDash val="solid"/>
            <a:beve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0869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dissolve">
                                      <p:cBhvr>
                                        <p:cTn id="35" dur="500"/>
                                        <p:tgtEl>
                                          <p:spTgt spid="4">
                                            <p:txEl>
                                              <p:pRg st="0" end="0"/>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dissolve">
                                      <p:cBhvr>
                                        <p:cTn id="38" dur="500"/>
                                        <p:tgtEl>
                                          <p:spTgt spid="4">
                                            <p:txEl>
                                              <p:pRg st="1" end="1"/>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dissolve">
                                      <p:cBhvr>
                                        <p:cTn id="41" dur="500"/>
                                        <p:tgtEl>
                                          <p:spTgt spid="4">
                                            <p:txEl>
                                              <p:pRg st="2" end="2"/>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dissolve">
                                      <p:cBhvr>
                                        <p:cTn id="44" dur="500"/>
                                        <p:tgtEl>
                                          <p:spTgt spid="4">
                                            <p:txEl>
                                              <p:pRg st="3" end="3"/>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dissolve">
                                      <p:cBhvr>
                                        <p:cTn id="47" dur="500"/>
                                        <p:tgtEl>
                                          <p:spTgt spid="4">
                                            <p:txEl>
                                              <p:pRg st="4" end="4"/>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dissolve">
                                      <p:cBhvr>
                                        <p:cTn id="5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66694-2BD8-E887-DFEF-18F2E7705C1B}"/>
              </a:ext>
            </a:extLst>
          </p:cNvPr>
          <p:cNvSpPr>
            <a:spLocks noGrp="1"/>
          </p:cNvSpPr>
          <p:nvPr>
            <p:ph type="title"/>
          </p:nvPr>
        </p:nvSpPr>
        <p:spPr/>
        <p:txBody>
          <a:bodyPr/>
          <a:lstStyle/>
          <a:p>
            <a:r>
              <a:rPr lang="en-US" dirty="0"/>
              <a:t>ADAPT past, present, and future</a:t>
            </a:r>
          </a:p>
        </p:txBody>
      </p:sp>
      <p:cxnSp>
        <p:nvCxnSpPr>
          <p:cNvPr id="8" name="Straight Connector 7">
            <a:extLst>
              <a:ext uri="{FF2B5EF4-FFF2-40B4-BE49-F238E27FC236}">
                <a16:creationId xmlns:a16="http://schemas.microsoft.com/office/drawing/2014/main" id="{A43A8D8D-4D41-EBC2-3E32-4EE12462C8AB}"/>
              </a:ext>
            </a:extLst>
          </p:cNvPr>
          <p:cNvCxnSpPr>
            <a:cxnSpLocks/>
          </p:cNvCxnSpPr>
          <p:nvPr/>
        </p:nvCxnSpPr>
        <p:spPr>
          <a:xfrm>
            <a:off x="2592063" y="2736870"/>
            <a:ext cx="1489436" cy="0"/>
          </a:xfrm>
          <a:prstGeom prst="line">
            <a:avLst/>
          </a:prstGeom>
          <a:noFill/>
          <a:ln w="25400" cap="flat">
            <a:solidFill>
              <a:srgbClr val="0167AC"/>
            </a:solidFill>
            <a:prstDash val="solid"/>
            <a:bevel/>
            <a:tailEnd type="oval" w="lg" len="lg"/>
          </a:ln>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77DCA49F-DA02-F7BE-FC51-352C0CE079B6}"/>
              </a:ext>
            </a:extLst>
          </p:cNvPr>
          <p:cNvCxnSpPr>
            <a:cxnSpLocks/>
          </p:cNvCxnSpPr>
          <p:nvPr/>
        </p:nvCxnSpPr>
        <p:spPr>
          <a:xfrm>
            <a:off x="986881" y="2736870"/>
            <a:ext cx="1489436" cy="0"/>
          </a:xfrm>
          <a:prstGeom prst="line">
            <a:avLst/>
          </a:prstGeom>
          <a:noFill/>
          <a:ln w="25400" cap="flat">
            <a:solidFill>
              <a:srgbClr val="0167AC"/>
            </a:solidFill>
            <a:prstDash val="solid"/>
            <a:bevel/>
            <a:headEnd type="oval" w="lg" len="lg"/>
          </a:ln>
          <a:effectLst/>
          <a:sp3d/>
        </p:spPr>
        <p:style>
          <a:lnRef idx="0">
            <a:scrgbClr r="0" g="0" b="0"/>
          </a:lnRef>
          <a:fillRef idx="0">
            <a:scrgbClr r="0" g="0" b="0"/>
          </a:fillRef>
          <a:effectRef idx="0">
            <a:scrgbClr r="0" g="0" b="0"/>
          </a:effectRef>
          <a:fontRef idx="none"/>
        </p:style>
      </p:cxnSp>
      <p:sp>
        <p:nvSpPr>
          <p:cNvPr id="10" name="TextBox 9">
            <a:extLst>
              <a:ext uri="{FF2B5EF4-FFF2-40B4-BE49-F238E27FC236}">
                <a16:creationId xmlns:a16="http://schemas.microsoft.com/office/drawing/2014/main" id="{AD51BD04-6DB5-0B54-0B6D-926CA74EEEA4}"/>
              </a:ext>
            </a:extLst>
          </p:cNvPr>
          <p:cNvSpPr txBox="1"/>
          <p:nvPr/>
        </p:nvSpPr>
        <p:spPr>
          <a:xfrm>
            <a:off x="3533100" y="3084567"/>
            <a:ext cx="1295399"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Calibri"/>
                <a:ea typeface="Calibri"/>
                <a:cs typeface="Calibri"/>
                <a:sym typeface="Calibri"/>
              </a:rPr>
              <a:t>Begin ADAPT </a:t>
            </a:r>
            <a:r>
              <a:rPr lang="en-US" sz="1600" dirty="0"/>
              <a:t>Standard </a:t>
            </a:r>
            <a:r>
              <a:rPr kumimoji="0" lang="en-US" sz="1600" b="0" i="0" u="none" strike="noStrike" cap="none" spc="0" normalizeH="0" baseline="0" dirty="0">
                <a:ln>
                  <a:noFill/>
                </a:ln>
                <a:solidFill>
                  <a:srgbClr val="000000"/>
                </a:solidFill>
                <a:effectLst/>
                <a:uFillTx/>
                <a:latin typeface="Calibri"/>
                <a:ea typeface="Calibri"/>
                <a:cs typeface="Calibri"/>
                <a:sym typeface="Calibri"/>
              </a:rPr>
              <a:t>development</a:t>
            </a:r>
          </a:p>
        </p:txBody>
      </p:sp>
      <p:sp>
        <p:nvSpPr>
          <p:cNvPr id="11" name="TextBox 10">
            <a:extLst>
              <a:ext uri="{FF2B5EF4-FFF2-40B4-BE49-F238E27FC236}">
                <a16:creationId xmlns:a16="http://schemas.microsoft.com/office/drawing/2014/main" id="{D25445EC-70AD-97E1-0432-B62E468DBFFB}"/>
              </a:ext>
            </a:extLst>
          </p:cNvPr>
          <p:cNvSpPr txBox="1"/>
          <p:nvPr/>
        </p:nvSpPr>
        <p:spPr>
          <a:xfrm>
            <a:off x="619603" y="2193548"/>
            <a:ext cx="73455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2014</a:t>
            </a:r>
          </a:p>
        </p:txBody>
      </p:sp>
      <p:sp>
        <p:nvSpPr>
          <p:cNvPr id="12" name="TextBox 11">
            <a:extLst>
              <a:ext uri="{FF2B5EF4-FFF2-40B4-BE49-F238E27FC236}">
                <a16:creationId xmlns:a16="http://schemas.microsoft.com/office/drawing/2014/main" id="{7F29F083-D2F2-62BE-5CED-896700D8C64F}"/>
              </a:ext>
            </a:extLst>
          </p:cNvPr>
          <p:cNvSpPr txBox="1"/>
          <p:nvPr/>
        </p:nvSpPr>
        <p:spPr>
          <a:xfrm>
            <a:off x="2390092" y="2559361"/>
            <a:ext cx="295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167AC"/>
                </a:solidFill>
                <a:effectLst/>
                <a:uFillTx/>
                <a:latin typeface="Calibri"/>
                <a:ea typeface="Calibri"/>
                <a:cs typeface="Calibri"/>
                <a:sym typeface="Calibri"/>
              </a:rPr>
              <a:t>//</a:t>
            </a:r>
          </a:p>
        </p:txBody>
      </p:sp>
      <p:sp>
        <p:nvSpPr>
          <p:cNvPr id="13" name="TextBox 12">
            <a:extLst>
              <a:ext uri="{FF2B5EF4-FFF2-40B4-BE49-F238E27FC236}">
                <a16:creationId xmlns:a16="http://schemas.microsoft.com/office/drawing/2014/main" id="{CA9F5096-1420-6D52-3F06-BEC3B6FC3974}"/>
              </a:ext>
            </a:extLst>
          </p:cNvPr>
          <p:cNvSpPr txBox="1"/>
          <p:nvPr/>
        </p:nvSpPr>
        <p:spPr>
          <a:xfrm>
            <a:off x="3533100" y="2193548"/>
            <a:ext cx="97814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2022-05</a:t>
            </a:r>
          </a:p>
        </p:txBody>
      </p:sp>
      <p:sp>
        <p:nvSpPr>
          <p:cNvPr id="14" name="TextBox 13">
            <a:extLst>
              <a:ext uri="{FF2B5EF4-FFF2-40B4-BE49-F238E27FC236}">
                <a16:creationId xmlns:a16="http://schemas.microsoft.com/office/drawing/2014/main" id="{72D2B593-134C-F5DD-D5BA-6EE02D1AE0A2}"/>
              </a:ext>
            </a:extLst>
          </p:cNvPr>
          <p:cNvSpPr txBox="1"/>
          <p:nvPr/>
        </p:nvSpPr>
        <p:spPr>
          <a:xfrm>
            <a:off x="619603" y="3084567"/>
            <a:ext cx="183601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Calibri"/>
                <a:ea typeface="Calibri"/>
                <a:cs typeface="Calibri"/>
                <a:sym typeface="Calibri"/>
              </a:rPr>
              <a:t>Begin ADAPT framework and plugin development</a:t>
            </a:r>
          </a:p>
        </p:txBody>
      </p:sp>
      <p:cxnSp>
        <p:nvCxnSpPr>
          <p:cNvPr id="15" name="Straight Connector 14">
            <a:extLst>
              <a:ext uri="{FF2B5EF4-FFF2-40B4-BE49-F238E27FC236}">
                <a16:creationId xmlns:a16="http://schemas.microsoft.com/office/drawing/2014/main" id="{B77F689A-D97D-ED1C-3BE3-C159375B7161}"/>
              </a:ext>
            </a:extLst>
          </p:cNvPr>
          <p:cNvCxnSpPr>
            <a:cxnSpLocks/>
          </p:cNvCxnSpPr>
          <p:nvPr/>
        </p:nvCxnSpPr>
        <p:spPr>
          <a:xfrm>
            <a:off x="4081499" y="2736870"/>
            <a:ext cx="1489436" cy="0"/>
          </a:xfrm>
          <a:prstGeom prst="line">
            <a:avLst/>
          </a:prstGeom>
          <a:noFill/>
          <a:ln w="25400" cap="flat">
            <a:solidFill>
              <a:srgbClr val="0167AC"/>
            </a:solidFill>
            <a:prstDash val="solid"/>
            <a:bevel/>
            <a:tailEnd type="none" w="lg" len="lg"/>
          </a:ln>
          <a:effectLst/>
          <a:sp3d/>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C7161144-52A9-9DE3-7046-DB71B8549A1E}"/>
              </a:ext>
            </a:extLst>
          </p:cNvPr>
          <p:cNvCxnSpPr>
            <a:cxnSpLocks/>
          </p:cNvCxnSpPr>
          <p:nvPr/>
        </p:nvCxnSpPr>
        <p:spPr>
          <a:xfrm>
            <a:off x="5685884" y="2736870"/>
            <a:ext cx="2339435" cy="7156"/>
          </a:xfrm>
          <a:prstGeom prst="line">
            <a:avLst/>
          </a:prstGeom>
          <a:noFill/>
          <a:ln w="25400" cap="flat">
            <a:solidFill>
              <a:srgbClr val="0167AC"/>
            </a:solidFill>
            <a:prstDash val="solid"/>
            <a:bevel/>
            <a:tailEnd type="oval" w="lg" len="lg"/>
          </a:ln>
          <a:effectLst/>
          <a:sp3d/>
        </p:spPr>
        <p:style>
          <a:lnRef idx="0">
            <a:scrgbClr r="0" g="0" b="0"/>
          </a:lnRef>
          <a:fillRef idx="0">
            <a:scrgbClr r="0" g="0" b="0"/>
          </a:fillRef>
          <a:effectRef idx="0">
            <a:scrgbClr r="0" g="0" b="0"/>
          </a:effectRef>
          <a:fontRef idx="none"/>
        </p:style>
      </p:cxnSp>
      <p:sp>
        <p:nvSpPr>
          <p:cNvPr id="19" name="TextBox 18">
            <a:extLst>
              <a:ext uri="{FF2B5EF4-FFF2-40B4-BE49-F238E27FC236}">
                <a16:creationId xmlns:a16="http://schemas.microsoft.com/office/drawing/2014/main" id="{512022F4-D385-DE71-4B1A-2727CAB9133B}"/>
              </a:ext>
            </a:extLst>
          </p:cNvPr>
          <p:cNvSpPr txBox="1"/>
          <p:nvPr/>
        </p:nvSpPr>
        <p:spPr>
          <a:xfrm>
            <a:off x="7363503" y="3025834"/>
            <a:ext cx="148943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Calibri"/>
                <a:ea typeface="Calibri"/>
                <a:cs typeface="Calibri"/>
                <a:sym typeface="Calibri"/>
              </a:rPr>
              <a:t>Kick off ADAPT Serialization WG</a:t>
            </a:r>
          </a:p>
        </p:txBody>
      </p:sp>
      <p:sp>
        <p:nvSpPr>
          <p:cNvPr id="20" name="TextBox 19">
            <a:extLst>
              <a:ext uri="{FF2B5EF4-FFF2-40B4-BE49-F238E27FC236}">
                <a16:creationId xmlns:a16="http://schemas.microsoft.com/office/drawing/2014/main" id="{E2E592A1-DBC9-2612-2966-99117002496A}"/>
              </a:ext>
            </a:extLst>
          </p:cNvPr>
          <p:cNvSpPr txBox="1"/>
          <p:nvPr/>
        </p:nvSpPr>
        <p:spPr>
          <a:xfrm>
            <a:off x="7536248" y="2177578"/>
            <a:ext cx="97814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2022-11</a:t>
            </a:r>
          </a:p>
        </p:txBody>
      </p:sp>
      <p:sp>
        <p:nvSpPr>
          <p:cNvPr id="22" name="TextBox 21">
            <a:extLst>
              <a:ext uri="{FF2B5EF4-FFF2-40B4-BE49-F238E27FC236}">
                <a16:creationId xmlns:a16="http://schemas.microsoft.com/office/drawing/2014/main" id="{0A962F2F-1685-4FDB-DA92-A77BB1D85923}"/>
              </a:ext>
            </a:extLst>
          </p:cNvPr>
          <p:cNvSpPr txBox="1"/>
          <p:nvPr/>
        </p:nvSpPr>
        <p:spPr>
          <a:xfrm>
            <a:off x="5489245" y="2552205"/>
            <a:ext cx="295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167AC"/>
                </a:solidFill>
                <a:effectLst/>
                <a:uFillTx/>
                <a:latin typeface="Calibri"/>
                <a:ea typeface="Calibri"/>
                <a:cs typeface="Calibri"/>
                <a:sym typeface="Calibri"/>
              </a:rPr>
              <a:t>//</a:t>
            </a:r>
          </a:p>
        </p:txBody>
      </p:sp>
      <p:cxnSp>
        <p:nvCxnSpPr>
          <p:cNvPr id="23" name="Straight Connector 22">
            <a:extLst>
              <a:ext uri="{FF2B5EF4-FFF2-40B4-BE49-F238E27FC236}">
                <a16:creationId xmlns:a16="http://schemas.microsoft.com/office/drawing/2014/main" id="{C9292AD6-8FF2-7E3F-DE19-A59E7E17F58E}"/>
              </a:ext>
            </a:extLst>
          </p:cNvPr>
          <p:cNvCxnSpPr>
            <a:cxnSpLocks/>
          </p:cNvCxnSpPr>
          <p:nvPr/>
        </p:nvCxnSpPr>
        <p:spPr>
          <a:xfrm>
            <a:off x="8025319" y="2744026"/>
            <a:ext cx="3410468" cy="0"/>
          </a:xfrm>
          <a:prstGeom prst="line">
            <a:avLst/>
          </a:prstGeom>
          <a:noFill/>
          <a:ln w="25400" cap="flat">
            <a:solidFill>
              <a:srgbClr val="0167AC"/>
            </a:solidFill>
            <a:prstDash val="solid"/>
            <a:bevel/>
            <a:tailEnd type="triangle" w="lg" len="lg"/>
          </a:ln>
          <a:effectLst/>
          <a:sp3d/>
        </p:spPr>
        <p:style>
          <a:lnRef idx="0">
            <a:scrgbClr r="0" g="0" b="0"/>
          </a:lnRef>
          <a:fillRef idx="0">
            <a:scrgbClr r="0" g="0" b="0"/>
          </a:fillRef>
          <a:effectRef idx="0">
            <a:scrgbClr r="0" g="0" b="0"/>
          </a:effectRef>
          <a:fontRef idx="none"/>
        </p:style>
      </p:cxnSp>
      <p:sp>
        <p:nvSpPr>
          <p:cNvPr id="25" name="TextBox 24">
            <a:extLst>
              <a:ext uri="{FF2B5EF4-FFF2-40B4-BE49-F238E27FC236}">
                <a16:creationId xmlns:a16="http://schemas.microsoft.com/office/drawing/2014/main" id="{55651D8D-38E7-FE9B-BB1E-D94D216DA29D}"/>
              </a:ext>
            </a:extLst>
          </p:cNvPr>
          <p:cNvSpPr txBox="1"/>
          <p:nvPr/>
        </p:nvSpPr>
        <p:spPr>
          <a:xfrm>
            <a:off x="10276998" y="3084567"/>
            <a:ext cx="1754749"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Calibri"/>
                <a:ea typeface="Calibri"/>
                <a:cs typeface="Calibri"/>
                <a:sym typeface="Calibri"/>
              </a:rPr>
              <a:t>Release ADAPT Standard v1</a:t>
            </a:r>
          </a:p>
          <a:p>
            <a:pPr marL="0" marR="0" indent="0" defTabSz="914400" rtl="0" fontAlgn="auto" latinLnBrk="0" hangingPunct="0">
              <a:lnSpc>
                <a:spcPct val="100000"/>
              </a:lnSpc>
              <a:spcBef>
                <a:spcPts val="0"/>
              </a:spcBef>
              <a:spcAft>
                <a:spcPts val="0"/>
              </a:spcAft>
              <a:buClrTx/>
              <a:buSzTx/>
              <a:buFontTx/>
              <a:buNone/>
              <a:tabLst/>
            </a:pPr>
            <a:endParaRPr lang="en-US" sz="1600" dirty="0"/>
          </a:p>
          <a:p>
            <a:pPr marL="0" marR="0" indent="0"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Calibri"/>
                <a:ea typeface="Calibri"/>
                <a:cs typeface="Calibri"/>
                <a:sym typeface="Calibri"/>
              </a:rPr>
              <a:t>Publish ADAPT Serialization specification</a:t>
            </a:r>
          </a:p>
          <a:p>
            <a:pPr marL="0" marR="0" indent="0" defTabSz="914400" rtl="0" fontAlgn="auto" latinLnBrk="0" hangingPunct="0">
              <a:lnSpc>
                <a:spcPct val="100000"/>
              </a:lnSpc>
              <a:spcBef>
                <a:spcPts val="0"/>
              </a:spcBef>
              <a:spcAft>
                <a:spcPts val="0"/>
              </a:spcAft>
              <a:buClrTx/>
              <a:buSzTx/>
              <a:buFontTx/>
              <a:buNone/>
              <a:tabLst/>
            </a:pPr>
            <a:endParaRPr lang="en-US" sz="1600" dirty="0"/>
          </a:p>
          <a:p>
            <a:pPr marL="0" marR="0" indent="0" defTabSz="914400" rtl="0" fontAlgn="auto" latinLnBrk="0" hangingPunct="0">
              <a:lnSpc>
                <a:spcPct val="100000"/>
              </a:lnSpc>
              <a:spcBef>
                <a:spcPts val="0"/>
              </a:spcBef>
              <a:spcAft>
                <a:spcPts val="0"/>
              </a:spcAft>
              <a:buClrTx/>
              <a:buSzTx/>
              <a:buFontTx/>
              <a:buNone/>
              <a:tabLst/>
            </a:pPr>
            <a:r>
              <a:rPr lang="en-US" sz="1600" dirty="0"/>
              <a:t>Other*</a:t>
            </a:r>
          </a:p>
        </p:txBody>
      </p:sp>
      <p:sp>
        <p:nvSpPr>
          <p:cNvPr id="26" name="TextBox 25">
            <a:extLst>
              <a:ext uri="{FF2B5EF4-FFF2-40B4-BE49-F238E27FC236}">
                <a16:creationId xmlns:a16="http://schemas.microsoft.com/office/drawing/2014/main" id="{D9126D11-69B9-621E-D03F-068BA26132A1}"/>
              </a:ext>
            </a:extLst>
          </p:cNvPr>
          <p:cNvSpPr txBox="1"/>
          <p:nvPr/>
        </p:nvSpPr>
        <p:spPr>
          <a:xfrm>
            <a:off x="10946716" y="2178135"/>
            <a:ext cx="97814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2023+</a:t>
            </a:r>
          </a:p>
        </p:txBody>
      </p:sp>
      <p:sp>
        <p:nvSpPr>
          <p:cNvPr id="28" name="Rounded Rectangle 27">
            <a:extLst>
              <a:ext uri="{FF2B5EF4-FFF2-40B4-BE49-F238E27FC236}">
                <a16:creationId xmlns:a16="http://schemas.microsoft.com/office/drawing/2014/main" id="{379A5418-296E-6D2C-4DAE-1EBD12422D1F}"/>
              </a:ext>
            </a:extLst>
          </p:cNvPr>
          <p:cNvSpPr/>
          <p:nvPr/>
        </p:nvSpPr>
        <p:spPr>
          <a:xfrm>
            <a:off x="619603" y="4295123"/>
            <a:ext cx="6676244" cy="1872853"/>
          </a:xfrm>
          <a:prstGeom prst="roundRect">
            <a:avLst/>
          </a:prstGeom>
          <a:solidFill>
            <a:schemeClr val="bg1">
              <a:lumMod val="95000"/>
            </a:schemeClr>
          </a:solidFill>
          <a:ln w="25400" cap="flat">
            <a:solidFill>
              <a:schemeClr val="bg1">
                <a:lumMod val="50000"/>
              </a:schemeClr>
            </a:solid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strike="noStrike" cap="none" spc="0" normalizeH="0" baseline="0" dirty="0">
                <a:ln>
                  <a:noFill/>
                </a:ln>
                <a:solidFill>
                  <a:srgbClr val="000000"/>
                </a:solidFill>
                <a:effectLst/>
                <a:uFillTx/>
                <a:latin typeface="Calibri"/>
                <a:ea typeface="Calibri"/>
                <a:cs typeface="Calibri"/>
                <a:sym typeface="Calibri"/>
              </a:rPr>
              <a:t>*Other</a:t>
            </a:r>
            <a:endParaRPr lang="en-US" sz="16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600" dirty="0"/>
              <a:t>ADAPT Standard development and maintenance</a:t>
            </a:r>
            <a:endParaRPr kumimoji="0" lang="en-US" sz="1600" b="0" i="0" strike="noStrike" cap="none" spc="0" normalizeH="0" baseline="0" dirty="0">
              <a:ln>
                <a:noFill/>
              </a:ln>
              <a:solidFill>
                <a:srgbClr val="000000"/>
              </a:solidFill>
              <a:effectLst/>
              <a:uFillTx/>
              <a:latin typeface="Calibri"/>
              <a:ea typeface="Calibri"/>
              <a:cs typeface="Calibri"/>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0" strike="noStrike" cap="none" spc="0" normalizeH="0" baseline="0" dirty="0">
                <a:ln>
                  <a:noFill/>
                </a:ln>
                <a:solidFill>
                  <a:srgbClr val="000000"/>
                </a:solidFill>
                <a:effectLst/>
                <a:uFillTx/>
                <a:latin typeface="Calibri"/>
                <a:ea typeface="Calibri"/>
                <a:cs typeface="Calibri"/>
                <a:sym typeface="Calibri"/>
              </a:rPr>
              <a:t>ADAPT Framework and plugin development and maintenance</a:t>
            </a:r>
            <a:endParaRPr lang="en-US" sz="16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0" strike="noStrike" cap="none" spc="0" normalizeH="0" baseline="0" dirty="0">
                <a:ln>
                  <a:noFill/>
                </a:ln>
                <a:solidFill>
                  <a:srgbClr val="000000"/>
                </a:solidFill>
                <a:effectLst/>
                <a:uFillTx/>
                <a:latin typeface="Calibri"/>
                <a:ea typeface="Calibri"/>
                <a:cs typeface="Calibri"/>
                <a:sym typeface="Calibri"/>
              </a:rPr>
              <a:t>Explore seamless interoperability among ADAPT Data Model, ADAPT Plugins, and ADAPT Standard</a:t>
            </a:r>
            <a:endParaRPr lang="en-US" sz="16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0" strike="noStrike" cap="none" spc="0" normalizeH="0" baseline="0" dirty="0">
                <a:ln>
                  <a:noFill/>
                </a:ln>
                <a:solidFill>
                  <a:srgbClr val="000000"/>
                </a:solidFill>
                <a:effectLst/>
                <a:uFillTx/>
                <a:latin typeface="Calibri"/>
                <a:ea typeface="Calibri"/>
                <a:cs typeface="Calibri"/>
                <a:sym typeface="Calibri"/>
              </a:rPr>
              <a:t>Consider process for ADAPT Standard → ISO Standard</a:t>
            </a:r>
          </a:p>
        </p:txBody>
      </p:sp>
    </p:spTree>
    <p:extLst>
      <p:ext uri="{BB962C8B-B14F-4D97-AF65-F5344CB8AC3E}">
        <p14:creationId xmlns:p14="http://schemas.microsoft.com/office/powerpoint/2010/main" val="1398872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863A2A-AA48-BBB9-C003-7ADD13878C5A}"/>
              </a:ext>
            </a:extLst>
          </p:cNvPr>
          <p:cNvSpPr>
            <a:spLocks noGrp="1"/>
          </p:cNvSpPr>
          <p:nvPr>
            <p:ph type="title"/>
          </p:nvPr>
        </p:nvSpPr>
        <p:spPr/>
        <p:txBody>
          <a:bodyPr/>
          <a:lstStyle/>
          <a:p>
            <a:r>
              <a:rPr lang="en-US" dirty="0"/>
              <a:t>AgGateway’s approach to developing the ADAPT Standard</a:t>
            </a:r>
          </a:p>
        </p:txBody>
      </p:sp>
      <p:sp>
        <p:nvSpPr>
          <p:cNvPr id="2" name="Content Placeholder 1">
            <a:extLst>
              <a:ext uri="{FF2B5EF4-FFF2-40B4-BE49-F238E27FC236}">
                <a16:creationId xmlns:a16="http://schemas.microsoft.com/office/drawing/2014/main" id="{FB4484CD-5FE0-12AF-86C6-3075D3BAC61E}"/>
              </a:ext>
            </a:extLst>
          </p:cNvPr>
          <p:cNvSpPr>
            <a:spLocks noGrp="1"/>
          </p:cNvSpPr>
          <p:nvPr>
            <p:ph idx="1"/>
          </p:nvPr>
        </p:nvSpPr>
        <p:spPr/>
        <p:txBody>
          <a:bodyPr/>
          <a:lstStyle/>
          <a:p>
            <a:r>
              <a:rPr lang="en-US" sz="2400" dirty="0"/>
              <a:t>Completely open activity. AgGateway membership is not required.</a:t>
            </a:r>
          </a:p>
          <a:p>
            <a:r>
              <a:rPr lang="en-US" sz="2400" dirty="0"/>
              <a:t>Using a GitHub project for issue management.</a:t>
            </a:r>
          </a:p>
          <a:p>
            <a:r>
              <a:rPr lang="en-US" sz="2400" dirty="0"/>
              <a:t>Using a cutting-edge tool for model development: Score</a:t>
            </a:r>
          </a:p>
          <a:p>
            <a:pPr lvl="1"/>
            <a:r>
              <a:rPr lang="en-US" sz="2400" dirty="0"/>
              <a:t>Developed by AgGateway member NIST and AgGateway partner OAGi</a:t>
            </a:r>
          </a:p>
          <a:p>
            <a:pPr lvl="1"/>
            <a:r>
              <a:rPr lang="en-US" sz="2400" dirty="0"/>
              <a:t>Enables creating ISO 15000-5-compliant information models and message profiles in defined business contexts</a:t>
            </a:r>
          </a:p>
          <a:p>
            <a:pPr lvl="1"/>
            <a:r>
              <a:rPr lang="en-US" sz="2400" dirty="0"/>
              <a:t>Enables model expression in multiple syntaxes (currently OAS v3, JSON Schema, and XML Schema; future XMI, RDF, OWL as required)</a:t>
            </a:r>
          </a:p>
          <a:p>
            <a:pPr lvl="1"/>
            <a:r>
              <a:rPr lang="en-US" sz="2400" dirty="0"/>
              <a:t>Browser-based and multi-user</a:t>
            </a:r>
          </a:p>
          <a:p>
            <a:pPr lvl="1"/>
            <a:r>
              <a:rPr lang="en-US" sz="2400" dirty="0"/>
              <a:t>Supports versioning, model element state management</a:t>
            </a:r>
          </a:p>
        </p:txBody>
      </p:sp>
    </p:spTree>
    <p:extLst>
      <p:ext uri="{BB962C8B-B14F-4D97-AF65-F5344CB8AC3E}">
        <p14:creationId xmlns:p14="http://schemas.microsoft.com/office/powerpoint/2010/main" val="4051547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173DD239-79D5-4DC2-DB19-1CA0D5584D20}"/>
              </a:ext>
            </a:extLst>
          </p:cNvPr>
          <p:cNvSpPr>
            <a:spLocks noGrp="1" noChangeArrowheads="1"/>
          </p:cNvSpPr>
          <p:nvPr>
            <p:ph type="title"/>
          </p:nvPr>
        </p:nvSpPr>
        <p:spPr/>
        <p:txBody>
          <a:bodyPr/>
          <a:lstStyle/>
          <a:p>
            <a:pPr eaLnBrk="1" hangingPunct="1"/>
            <a:r>
              <a:rPr lang="en-US" altLang="en-US" dirty="0"/>
              <a:t>Agenda</a:t>
            </a:r>
          </a:p>
        </p:txBody>
      </p:sp>
      <p:sp>
        <p:nvSpPr>
          <p:cNvPr id="33794" name="Content Placeholder 2">
            <a:extLst>
              <a:ext uri="{FF2B5EF4-FFF2-40B4-BE49-F238E27FC236}">
                <a16:creationId xmlns:a16="http://schemas.microsoft.com/office/drawing/2014/main" id="{28B5E957-5CE5-E463-3C7C-97A3780D59AF}"/>
              </a:ext>
            </a:extLst>
          </p:cNvPr>
          <p:cNvSpPr>
            <a:spLocks noGrp="1" noChangeArrowheads="1"/>
          </p:cNvSpPr>
          <p:nvPr>
            <p:ph idx="1"/>
          </p:nvPr>
        </p:nvSpPr>
        <p:spPr>
          <a:xfrm>
            <a:off x="838200" y="1825625"/>
            <a:ext cx="10688515" cy="4351338"/>
          </a:xfrm>
        </p:spPr>
        <p:txBody>
          <a:bodyPr/>
          <a:lstStyle/>
          <a:p>
            <a:pPr eaLnBrk="1" hangingPunct="1"/>
            <a:r>
              <a:rPr lang="en-US" altLang="en-US" dirty="0"/>
              <a:t>AgGateway Overview</a:t>
            </a:r>
          </a:p>
          <a:p>
            <a:pPr eaLnBrk="1" hangingPunct="1"/>
            <a:r>
              <a:rPr lang="en-US" altLang="en-US" dirty="0"/>
              <a:t>Project and Digital Resource Overview</a:t>
            </a:r>
          </a:p>
          <a:p>
            <a:pPr lvl="1"/>
            <a:r>
              <a:rPr lang="en-US" altLang="en-US" dirty="0"/>
              <a:t>Agricultural Data Application Programing Toolkit (ADAPT)</a:t>
            </a:r>
          </a:p>
          <a:p>
            <a:pPr lvl="1"/>
            <a:r>
              <a:rPr lang="en-US" altLang="en-US" dirty="0"/>
              <a:t>Modus Agricultural Lab Test Data Standardization</a:t>
            </a:r>
          </a:p>
          <a:p>
            <a:pPr lvl="1"/>
            <a:r>
              <a:rPr lang="en-US" altLang="en-US" dirty="0"/>
              <a:t>Precision Agriculture Irrigation Language (PAIL, ASABE S632, ISO7673)</a:t>
            </a:r>
          </a:p>
          <a:p>
            <a:pPr lvl="1"/>
            <a:r>
              <a:rPr lang="en-US" altLang="en-US" dirty="0"/>
              <a:t>Field Boundaries</a:t>
            </a:r>
          </a:p>
          <a:p>
            <a:r>
              <a:rPr lang="en-US" altLang="en-US" dirty="0"/>
              <a:t>Questions &amp; Discussion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2D77-071D-65B5-ADA2-F62FD093F3C0}"/>
              </a:ext>
            </a:extLst>
          </p:cNvPr>
          <p:cNvSpPr>
            <a:spLocks noGrp="1"/>
          </p:cNvSpPr>
          <p:nvPr>
            <p:ph type="title"/>
          </p:nvPr>
        </p:nvSpPr>
        <p:spPr/>
        <p:txBody>
          <a:bodyPr/>
          <a:lstStyle/>
          <a:p>
            <a:r>
              <a:rPr lang="en-US" dirty="0"/>
              <a:t>ADAPT Standard Principles</a:t>
            </a:r>
          </a:p>
        </p:txBody>
      </p:sp>
      <p:sp>
        <p:nvSpPr>
          <p:cNvPr id="40" name="Content Placeholder 39">
            <a:extLst>
              <a:ext uri="{FF2B5EF4-FFF2-40B4-BE49-F238E27FC236}">
                <a16:creationId xmlns:a16="http://schemas.microsoft.com/office/drawing/2014/main" id="{72ADF8BA-AFE4-FC44-0B4B-1FCCEB2950A5}"/>
              </a:ext>
            </a:extLst>
          </p:cNvPr>
          <p:cNvSpPr>
            <a:spLocks noGrp="1"/>
          </p:cNvSpPr>
          <p:nvPr>
            <p:ph idx="1"/>
          </p:nvPr>
        </p:nvSpPr>
        <p:spPr>
          <a:xfrm>
            <a:off x="838200" y="1690690"/>
            <a:ext cx="10515601" cy="4486273"/>
          </a:xfrm>
        </p:spPr>
        <p:txBody>
          <a:bodyPr>
            <a:normAutofit fontScale="70000" lnSpcReduction="20000"/>
          </a:bodyPr>
          <a:lstStyle/>
          <a:p>
            <a:pPr marL="514350" indent="-514350">
              <a:lnSpc>
                <a:spcPct val="120000"/>
              </a:lnSpc>
              <a:buFont typeface="+mj-lt"/>
              <a:buAutoNum type="arabicPeriod"/>
            </a:pPr>
            <a:r>
              <a:rPr lang="en-US" dirty="0"/>
              <a:t>The purpose of the ADAPT Standard is to facilitate data transfer between systems.</a:t>
            </a:r>
          </a:p>
          <a:p>
            <a:pPr marL="514350" indent="-514350">
              <a:lnSpc>
                <a:spcPct val="120000"/>
              </a:lnSpc>
              <a:buFont typeface="+mj-lt"/>
              <a:buAutoNum type="arabicPeriod"/>
            </a:pPr>
            <a:r>
              <a:rPr lang="en-US" dirty="0"/>
              <a:t>The ADAPT Standard is a data representation for agricultural information centered on the field/production space. </a:t>
            </a:r>
          </a:p>
          <a:p>
            <a:pPr marL="514350" indent="-514350">
              <a:lnSpc>
                <a:spcPct val="120000"/>
              </a:lnSpc>
              <a:buFont typeface="+mj-lt"/>
              <a:buAutoNum type="arabicPeriod"/>
            </a:pPr>
            <a:r>
              <a:rPr lang="en-US" dirty="0"/>
              <a:t>It presumes that the data producer has sufficient interest in the consumer being able to correctly interpret the data to put forward the effort to accurately transform data into the model.  </a:t>
            </a:r>
          </a:p>
          <a:p>
            <a:pPr marL="514350" indent="-514350">
              <a:lnSpc>
                <a:spcPct val="120000"/>
              </a:lnSpc>
              <a:buFont typeface="+mj-lt"/>
              <a:buAutoNum type="arabicPeriod"/>
            </a:pPr>
            <a:r>
              <a:rPr lang="en-US" dirty="0"/>
              <a:t>The ADAPT Standard seeks to avoid the data consumer needing to handle conditionality for multiple data producers.</a:t>
            </a:r>
          </a:p>
          <a:p>
            <a:pPr marL="514350" indent="-514350">
              <a:lnSpc>
                <a:spcPct val="120000"/>
              </a:lnSpc>
              <a:buFont typeface="+mj-lt"/>
              <a:buAutoNum type="arabicPeriod"/>
            </a:pPr>
            <a:r>
              <a:rPr lang="en-US" dirty="0"/>
              <a:t>The ADAPT Standard is an open format and not platform dependent. </a:t>
            </a:r>
          </a:p>
          <a:p>
            <a:pPr marL="514350" indent="-514350">
              <a:lnSpc>
                <a:spcPct val="120000"/>
              </a:lnSpc>
              <a:buFont typeface="+mj-lt"/>
              <a:buAutoNum type="arabicPeriod"/>
            </a:pPr>
            <a:r>
              <a:rPr lang="en-US" dirty="0"/>
              <a:t>The ADAPT Standard will allow serialization of subsets of the data model.</a:t>
            </a:r>
          </a:p>
          <a:p>
            <a:pPr marL="514350" indent="-514350">
              <a:lnSpc>
                <a:spcPct val="120000"/>
              </a:lnSpc>
              <a:buFont typeface="+mj-lt"/>
              <a:buAutoNum type="arabicPeriod"/>
            </a:pPr>
            <a:r>
              <a:rPr lang="en-US" dirty="0"/>
              <a:t>All data authorization, encryption, etc. is external to the standard itself.</a:t>
            </a:r>
          </a:p>
        </p:txBody>
      </p:sp>
    </p:spTree>
    <p:extLst>
      <p:ext uri="{BB962C8B-B14F-4D97-AF65-F5344CB8AC3E}">
        <p14:creationId xmlns:p14="http://schemas.microsoft.com/office/powerpoint/2010/main" val="46876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anim calcmode="lin" valueType="num">
                                      <p:cBhvr>
                                        <p:cTn id="8"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
                                            <p:txEl>
                                              <p:pRg st="1" end="1"/>
                                            </p:txEl>
                                          </p:spTgt>
                                        </p:tgtEl>
                                        <p:attrNameLst>
                                          <p:attrName>style.visibility</p:attrName>
                                        </p:attrNameLst>
                                      </p:cBhvr>
                                      <p:to>
                                        <p:strVal val="visible"/>
                                      </p:to>
                                    </p:set>
                                    <p:animEffect transition="in" filter="fade">
                                      <p:cBhvr>
                                        <p:cTn id="14" dur="500"/>
                                        <p:tgtEl>
                                          <p:spTgt spid="40">
                                            <p:txEl>
                                              <p:pRg st="1" end="1"/>
                                            </p:txEl>
                                          </p:spTgt>
                                        </p:tgtEl>
                                      </p:cBhvr>
                                    </p:animEffect>
                                    <p:anim calcmode="lin" valueType="num">
                                      <p:cBhvr>
                                        <p:cTn id="15"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
                                            <p:txEl>
                                              <p:pRg st="2" end="2"/>
                                            </p:txEl>
                                          </p:spTgt>
                                        </p:tgtEl>
                                        <p:attrNameLst>
                                          <p:attrName>style.visibility</p:attrName>
                                        </p:attrNameLst>
                                      </p:cBhvr>
                                      <p:to>
                                        <p:strVal val="visible"/>
                                      </p:to>
                                    </p:set>
                                    <p:animEffect transition="in" filter="fade">
                                      <p:cBhvr>
                                        <p:cTn id="21" dur="500"/>
                                        <p:tgtEl>
                                          <p:spTgt spid="40">
                                            <p:txEl>
                                              <p:pRg st="2" end="2"/>
                                            </p:txEl>
                                          </p:spTgt>
                                        </p:tgtEl>
                                      </p:cBhvr>
                                    </p:animEffect>
                                    <p:anim calcmode="lin" valueType="num">
                                      <p:cBhvr>
                                        <p:cTn id="22"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
                                            <p:txEl>
                                              <p:pRg st="3" end="3"/>
                                            </p:txEl>
                                          </p:spTgt>
                                        </p:tgtEl>
                                        <p:attrNameLst>
                                          <p:attrName>style.visibility</p:attrName>
                                        </p:attrNameLst>
                                      </p:cBhvr>
                                      <p:to>
                                        <p:strVal val="visible"/>
                                      </p:to>
                                    </p:set>
                                    <p:animEffect transition="in" filter="fade">
                                      <p:cBhvr>
                                        <p:cTn id="28" dur="500"/>
                                        <p:tgtEl>
                                          <p:spTgt spid="40">
                                            <p:txEl>
                                              <p:pRg st="3" end="3"/>
                                            </p:txEl>
                                          </p:spTgt>
                                        </p:tgtEl>
                                      </p:cBhvr>
                                    </p:animEffect>
                                    <p:anim calcmode="lin" valueType="num">
                                      <p:cBhvr>
                                        <p:cTn id="29"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
                                            <p:txEl>
                                              <p:pRg st="4" end="4"/>
                                            </p:txEl>
                                          </p:spTgt>
                                        </p:tgtEl>
                                        <p:attrNameLst>
                                          <p:attrName>style.visibility</p:attrName>
                                        </p:attrNameLst>
                                      </p:cBhvr>
                                      <p:to>
                                        <p:strVal val="visible"/>
                                      </p:to>
                                    </p:set>
                                    <p:animEffect transition="in" filter="fade">
                                      <p:cBhvr>
                                        <p:cTn id="35" dur="500"/>
                                        <p:tgtEl>
                                          <p:spTgt spid="40">
                                            <p:txEl>
                                              <p:pRg st="4" end="4"/>
                                            </p:txEl>
                                          </p:spTgt>
                                        </p:tgtEl>
                                      </p:cBhvr>
                                    </p:animEffect>
                                    <p:anim calcmode="lin" valueType="num">
                                      <p:cBhvr>
                                        <p:cTn id="36" dur="5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xEl>
                                              <p:pRg st="5" end="5"/>
                                            </p:txEl>
                                          </p:spTgt>
                                        </p:tgtEl>
                                        <p:attrNameLst>
                                          <p:attrName>style.visibility</p:attrName>
                                        </p:attrNameLst>
                                      </p:cBhvr>
                                      <p:to>
                                        <p:strVal val="visible"/>
                                      </p:to>
                                    </p:set>
                                    <p:animEffect transition="in" filter="fade">
                                      <p:cBhvr>
                                        <p:cTn id="42" dur="500"/>
                                        <p:tgtEl>
                                          <p:spTgt spid="40">
                                            <p:txEl>
                                              <p:pRg st="5" end="5"/>
                                            </p:txEl>
                                          </p:spTgt>
                                        </p:tgtEl>
                                      </p:cBhvr>
                                    </p:animEffect>
                                    <p:anim calcmode="lin" valueType="num">
                                      <p:cBhvr>
                                        <p:cTn id="43" dur="500" fill="hold"/>
                                        <p:tgtEl>
                                          <p:spTgt spid="40">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4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0">
                                            <p:txEl>
                                              <p:pRg st="6" end="6"/>
                                            </p:txEl>
                                          </p:spTgt>
                                        </p:tgtEl>
                                        <p:attrNameLst>
                                          <p:attrName>style.visibility</p:attrName>
                                        </p:attrNameLst>
                                      </p:cBhvr>
                                      <p:to>
                                        <p:strVal val="visible"/>
                                      </p:to>
                                    </p:set>
                                    <p:animEffect transition="in" filter="fade">
                                      <p:cBhvr>
                                        <p:cTn id="49" dur="500"/>
                                        <p:tgtEl>
                                          <p:spTgt spid="40">
                                            <p:txEl>
                                              <p:pRg st="6" end="6"/>
                                            </p:txEl>
                                          </p:spTgt>
                                        </p:tgtEl>
                                      </p:cBhvr>
                                    </p:animEffect>
                                    <p:anim calcmode="lin" valueType="num">
                                      <p:cBhvr>
                                        <p:cTn id="50" dur="500" fill="hold"/>
                                        <p:tgtEl>
                                          <p:spTgt spid="40">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4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1F3A-E53F-DC50-29E2-6012CE8FD5AE}"/>
              </a:ext>
            </a:extLst>
          </p:cNvPr>
          <p:cNvSpPr>
            <a:spLocks noGrp="1"/>
          </p:cNvSpPr>
          <p:nvPr>
            <p:ph type="title"/>
          </p:nvPr>
        </p:nvSpPr>
        <p:spPr/>
        <p:txBody>
          <a:bodyPr/>
          <a:lstStyle/>
          <a:p>
            <a:r>
              <a:rPr lang="en-US" dirty="0"/>
              <a:t>ADAPT Resources</a:t>
            </a:r>
          </a:p>
        </p:txBody>
      </p:sp>
      <p:graphicFrame>
        <p:nvGraphicFramePr>
          <p:cNvPr id="4" name="Table 4">
            <a:extLst>
              <a:ext uri="{FF2B5EF4-FFF2-40B4-BE49-F238E27FC236}">
                <a16:creationId xmlns:a16="http://schemas.microsoft.com/office/drawing/2014/main" id="{21F4ED37-E699-5EBD-8F07-C8BBAE4D825D}"/>
              </a:ext>
            </a:extLst>
          </p:cNvPr>
          <p:cNvGraphicFramePr>
            <a:graphicFrameLocks noGrp="1"/>
          </p:cNvGraphicFramePr>
          <p:nvPr>
            <p:ph idx="1"/>
          </p:nvPr>
        </p:nvGraphicFramePr>
        <p:xfrm>
          <a:off x="838200" y="1825625"/>
          <a:ext cx="10515600" cy="2966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87278261"/>
                    </a:ext>
                  </a:extLst>
                </a:gridCol>
                <a:gridCol w="5257800">
                  <a:extLst>
                    <a:ext uri="{9D8B030D-6E8A-4147-A177-3AD203B41FA5}">
                      <a16:colId xmlns:a16="http://schemas.microsoft.com/office/drawing/2014/main" val="539413931"/>
                    </a:ext>
                  </a:extLst>
                </a:gridCol>
              </a:tblGrid>
              <a:tr h="370840">
                <a:tc>
                  <a:txBody>
                    <a:bodyPr/>
                    <a:lstStyle/>
                    <a:p>
                      <a:r>
                        <a:rPr lang="en-US" dirty="0"/>
                        <a:t>Resource</a:t>
                      </a:r>
                    </a:p>
                  </a:txBody>
                  <a:tcPr/>
                </a:tc>
                <a:tc>
                  <a:txBody>
                    <a:bodyPr/>
                    <a:lstStyle/>
                    <a:p>
                      <a:r>
                        <a:rPr lang="en-US" dirty="0"/>
                        <a:t>Location</a:t>
                      </a:r>
                    </a:p>
                  </a:txBody>
                  <a:tcPr/>
                </a:tc>
                <a:extLst>
                  <a:ext uri="{0D108BD9-81ED-4DB2-BD59-A6C34878D82A}">
                    <a16:rowId xmlns:a16="http://schemas.microsoft.com/office/drawing/2014/main" val="3713790328"/>
                  </a:ext>
                </a:extLst>
              </a:tr>
              <a:tr h="370840">
                <a:tc>
                  <a:txBody>
                    <a:bodyPr/>
                    <a:lstStyle/>
                    <a:p>
                      <a:r>
                        <a:rPr lang="en-US" dirty="0"/>
                        <a:t>ADAPT Homepage</a:t>
                      </a:r>
                    </a:p>
                  </a:txBody>
                  <a:tcPr/>
                </a:tc>
                <a:tc>
                  <a:txBody>
                    <a:bodyPr/>
                    <a:lstStyle/>
                    <a:p>
                      <a:r>
                        <a:rPr lang="en-US" dirty="0">
                          <a:hlinkClick r:id="rId2"/>
                        </a:rPr>
                        <a:t>https://AdaptFramework.org</a:t>
                      </a:r>
                      <a:r>
                        <a:rPr lang="en-US" dirty="0"/>
                        <a:t> </a:t>
                      </a:r>
                    </a:p>
                  </a:txBody>
                  <a:tcPr/>
                </a:tc>
                <a:extLst>
                  <a:ext uri="{0D108BD9-81ED-4DB2-BD59-A6C34878D82A}">
                    <a16:rowId xmlns:a16="http://schemas.microsoft.com/office/drawing/2014/main" val="2731188572"/>
                  </a:ext>
                </a:extLst>
              </a:tr>
              <a:tr h="370840">
                <a:tc>
                  <a:txBody>
                    <a:bodyPr/>
                    <a:lstStyle/>
                    <a:p>
                      <a:r>
                        <a:rPr lang="en-US" dirty="0"/>
                        <a:t>ADAPT Framework Repo</a:t>
                      </a:r>
                    </a:p>
                  </a:txBody>
                  <a:tcPr/>
                </a:tc>
                <a:tc>
                  <a:txBody>
                    <a:bodyPr/>
                    <a:lstStyle/>
                    <a:p>
                      <a:r>
                        <a:rPr lang="en-US" dirty="0">
                          <a:hlinkClick r:id="rId3"/>
                        </a:rPr>
                        <a:t>https://github.com/ADAPT/ADAPT</a:t>
                      </a:r>
                      <a:r>
                        <a:rPr lang="en-US" dirty="0"/>
                        <a:t> </a:t>
                      </a:r>
                    </a:p>
                  </a:txBody>
                  <a:tcPr/>
                </a:tc>
                <a:extLst>
                  <a:ext uri="{0D108BD9-81ED-4DB2-BD59-A6C34878D82A}">
                    <a16:rowId xmlns:a16="http://schemas.microsoft.com/office/drawing/2014/main" val="2189246930"/>
                  </a:ext>
                </a:extLst>
              </a:tr>
              <a:tr h="370840">
                <a:tc>
                  <a:txBody>
                    <a:bodyPr/>
                    <a:lstStyle/>
                    <a:p>
                      <a:r>
                        <a:rPr lang="en-US" dirty="0"/>
                        <a:t>ADAPT ISO Plugin Repo</a:t>
                      </a:r>
                    </a:p>
                  </a:txBody>
                  <a:tcPr/>
                </a:tc>
                <a:tc>
                  <a:txBody>
                    <a:bodyPr/>
                    <a:lstStyle/>
                    <a:p>
                      <a:r>
                        <a:rPr lang="en-US" dirty="0">
                          <a:hlinkClick r:id="rId4"/>
                        </a:rPr>
                        <a:t>https://github.com/ADAPT/ISOv4Plugin</a:t>
                      </a:r>
                      <a:r>
                        <a:rPr lang="en-US" dirty="0"/>
                        <a:t> </a:t>
                      </a:r>
                    </a:p>
                  </a:txBody>
                  <a:tcPr/>
                </a:tc>
                <a:extLst>
                  <a:ext uri="{0D108BD9-81ED-4DB2-BD59-A6C34878D82A}">
                    <a16:rowId xmlns:a16="http://schemas.microsoft.com/office/drawing/2014/main" val="4254001577"/>
                  </a:ext>
                </a:extLst>
              </a:tr>
              <a:tr h="370840">
                <a:tc>
                  <a:txBody>
                    <a:bodyPr/>
                    <a:lstStyle/>
                    <a:p>
                      <a:r>
                        <a:rPr lang="en-US" dirty="0"/>
                        <a:t>ADM (ADAPT Data Model) Plugin Repo</a:t>
                      </a:r>
                    </a:p>
                  </a:txBody>
                  <a:tcPr/>
                </a:tc>
                <a:tc>
                  <a:txBody>
                    <a:bodyPr/>
                    <a:lstStyle/>
                    <a:p>
                      <a:r>
                        <a:rPr lang="en-US" dirty="0">
                          <a:hlinkClick r:id="rId5"/>
                        </a:rPr>
                        <a:t>https://github.com/ADAPT/ADMPlugin</a:t>
                      </a:r>
                      <a:r>
                        <a:rPr lang="en-US" dirty="0"/>
                        <a:t> </a:t>
                      </a:r>
                    </a:p>
                  </a:txBody>
                  <a:tcPr/>
                </a:tc>
                <a:extLst>
                  <a:ext uri="{0D108BD9-81ED-4DB2-BD59-A6C34878D82A}">
                    <a16:rowId xmlns:a16="http://schemas.microsoft.com/office/drawing/2014/main" val="4053667052"/>
                  </a:ext>
                </a:extLst>
              </a:tr>
              <a:tr h="370840">
                <a:tc>
                  <a:txBody>
                    <a:bodyPr/>
                    <a:lstStyle/>
                    <a:p>
                      <a:r>
                        <a:rPr lang="en-US"/>
                        <a:t>ADAPT Visualizer Repo</a:t>
                      </a:r>
                      <a:endParaRPr lang="en-US" dirty="0"/>
                    </a:p>
                  </a:txBody>
                  <a:tcPr/>
                </a:tc>
                <a:tc>
                  <a:txBody>
                    <a:bodyPr/>
                    <a:lstStyle/>
                    <a:p>
                      <a:r>
                        <a:rPr lang="en-US" dirty="0">
                          <a:hlinkClick r:id="rId6"/>
                        </a:rPr>
                        <a:t>https://github.com/ADAPT/ADAPT-Visualizer</a:t>
                      </a:r>
                      <a:r>
                        <a:rPr lang="en-US" dirty="0"/>
                        <a:t> </a:t>
                      </a:r>
                    </a:p>
                  </a:txBody>
                  <a:tcPr/>
                </a:tc>
                <a:extLst>
                  <a:ext uri="{0D108BD9-81ED-4DB2-BD59-A6C34878D82A}">
                    <a16:rowId xmlns:a16="http://schemas.microsoft.com/office/drawing/2014/main" val="1759776222"/>
                  </a:ext>
                </a:extLst>
              </a:tr>
              <a:tr h="370840">
                <a:tc>
                  <a:txBody>
                    <a:bodyPr/>
                    <a:lstStyle/>
                    <a:p>
                      <a:pPr marL="0" marR="0" lvl="0" indent="0" algn="l" defTabSz="914466" rtl="0" eaLnBrk="1" fontAlgn="auto" latinLnBrk="0" hangingPunct="1">
                        <a:lnSpc>
                          <a:spcPct val="100000"/>
                        </a:lnSpc>
                        <a:spcBef>
                          <a:spcPts val="0"/>
                        </a:spcBef>
                        <a:spcAft>
                          <a:spcPts val="0"/>
                        </a:spcAft>
                        <a:buClrTx/>
                        <a:buSzTx/>
                        <a:buFontTx/>
                        <a:buNone/>
                        <a:tabLst/>
                        <a:defRPr/>
                      </a:pPr>
                      <a:r>
                        <a:rPr lang="en-US" dirty="0"/>
                        <a:t>ADAPT Standard Issue Board</a:t>
                      </a:r>
                    </a:p>
                  </a:txBody>
                  <a:tcPr/>
                </a:tc>
                <a:tc>
                  <a:txBody>
                    <a:bodyPr/>
                    <a:lstStyle/>
                    <a:p>
                      <a:r>
                        <a:rPr lang="en-US" dirty="0">
                          <a:hlinkClick r:id="rId7"/>
                        </a:rPr>
                        <a:t>https://github.com/ADAPT/Standard/projects/1</a:t>
                      </a:r>
                      <a:r>
                        <a:rPr lang="en-US" dirty="0"/>
                        <a:t> </a:t>
                      </a:r>
                    </a:p>
                  </a:txBody>
                  <a:tcPr/>
                </a:tc>
                <a:extLst>
                  <a:ext uri="{0D108BD9-81ED-4DB2-BD59-A6C34878D82A}">
                    <a16:rowId xmlns:a16="http://schemas.microsoft.com/office/drawing/2014/main" val="3871127152"/>
                  </a:ext>
                </a:extLst>
              </a:tr>
              <a:tr h="370840">
                <a:tc>
                  <a:txBody>
                    <a:bodyPr/>
                    <a:lstStyle/>
                    <a:p>
                      <a:r>
                        <a:rPr lang="en-US" dirty="0"/>
                        <a:t>ADAPT NuGet Packages</a:t>
                      </a:r>
                    </a:p>
                  </a:txBody>
                  <a:tcPr/>
                </a:tc>
                <a:tc>
                  <a:txBody>
                    <a:bodyPr/>
                    <a:lstStyle/>
                    <a:p>
                      <a:r>
                        <a:rPr lang="en-US" dirty="0">
                          <a:hlinkClick r:id="rId8"/>
                        </a:rPr>
                        <a:t>https://www.nuget.org/profiles/AgGateway</a:t>
                      </a:r>
                      <a:r>
                        <a:rPr lang="en-US" dirty="0"/>
                        <a:t> </a:t>
                      </a:r>
                    </a:p>
                  </a:txBody>
                  <a:tcPr/>
                </a:tc>
                <a:extLst>
                  <a:ext uri="{0D108BD9-81ED-4DB2-BD59-A6C34878D82A}">
                    <a16:rowId xmlns:a16="http://schemas.microsoft.com/office/drawing/2014/main" val="2106004727"/>
                  </a:ext>
                </a:extLst>
              </a:tr>
            </a:tbl>
          </a:graphicData>
        </a:graphic>
      </p:graphicFrame>
    </p:spTree>
    <p:extLst>
      <p:ext uri="{BB962C8B-B14F-4D97-AF65-F5344CB8AC3E}">
        <p14:creationId xmlns:p14="http://schemas.microsoft.com/office/powerpoint/2010/main" val="238336556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262E-A780-14EF-7ABB-A920F10F2183}"/>
              </a:ext>
            </a:extLst>
          </p:cNvPr>
          <p:cNvSpPr>
            <a:spLocks noGrp="1"/>
          </p:cNvSpPr>
          <p:nvPr>
            <p:ph type="title"/>
          </p:nvPr>
        </p:nvSpPr>
        <p:spPr/>
        <p:txBody>
          <a:bodyPr/>
          <a:lstStyle/>
          <a:p>
            <a:r>
              <a:rPr lang="en-US" dirty="0"/>
              <a:t>Ag Lab Data Standardization (Modus)</a:t>
            </a:r>
          </a:p>
        </p:txBody>
      </p:sp>
      <p:sp>
        <p:nvSpPr>
          <p:cNvPr id="3" name="Text Placeholder 2">
            <a:extLst>
              <a:ext uri="{FF2B5EF4-FFF2-40B4-BE49-F238E27FC236}">
                <a16:creationId xmlns:a16="http://schemas.microsoft.com/office/drawing/2014/main" id="{E2D0A10A-3DCD-8F80-8C44-34407CA220FF}"/>
              </a:ext>
            </a:extLst>
          </p:cNvPr>
          <p:cNvSpPr>
            <a:spLocks noGrp="1"/>
          </p:cNvSpPr>
          <p:nvPr>
            <p:ph type="body" idx="1"/>
          </p:nvPr>
        </p:nvSpPr>
        <p:spPr/>
        <p:txBody>
          <a:bodyPr/>
          <a:lstStyle/>
          <a:p>
            <a:r>
              <a:rPr lang="en-US" dirty="0">
                <a:hlinkClick r:id="rId2"/>
              </a:rPr>
              <a:t>https://ModusStandard.org</a:t>
            </a:r>
            <a:r>
              <a:rPr lang="en-US" dirty="0"/>
              <a:t> </a:t>
            </a:r>
          </a:p>
        </p:txBody>
      </p:sp>
    </p:spTree>
    <p:extLst>
      <p:ext uri="{BB962C8B-B14F-4D97-AF65-F5344CB8AC3E}">
        <p14:creationId xmlns:p14="http://schemas.microsoft.com/office/powerpoint/2010/main" val="1524936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704E-D193-84E4-0C43-5062F1E2DF88}"/>
              </a:ext>
            </a:extLst>
          </p:cNvPr>
          <p:cNvSpPr>
            <a:spLocks noGrp="1"/>
          </p:cNvSpPr>
          <p:nvPr>
            <p:ph type="title"/>
          </p:nvPr>
        </p:nvSpPr>
        <p:spPr/>
        <p:txBody>
          <a:bodyPr/>
          <a:lstStyle/>
          <a:p>
            <a:r>
              <a:rPr lang="en-US" dirty="0"/>
              <a:t>Why Soil Testing?</a:t>
            </a:r>
          </a:p>
        </p:txBody>
      </p:sp>
      <p:sp>
        <p:nvSpPr>
          <p:cNvPr id="4" name="Content Placeholder 3">
            <a:extLst>
              <a:ext uri="{FF2B5EF4-FFF2-40B4-BE49-F238E27FC236}">
                <a16:creationId xmlns:a16="http://schemas.microsoft.com/office/drawing/2014/main" id="{EBD445D9-1A21-A236-9346-3B492099FBAB}"/>
              </a:ext>
            </a:extLst>
          </p:cNvPr>
          <p:cNvSpPr>
            <a:spLocks noGrp="1"/>
          </p:cNvSpPr>
          <p:nvPr>
            <p:ph sz="half" idx="1"/>
          </p:nvPr>
        </p:nvSpPr>
        <p:spPr>
          <a:xfrm>
            <a:off x="139957" y="1517714"/>
            <a:ext cx="6522099" cy="4799110"/>
          </a:xfrm>
        </p:spPr>
        <p:txBody>
          <a:bodyPr/>
          <a:lstStyle/>
          <a:p>
            <a:pPr>
              <a:spcBef>
                <a:spcPts val="600"/>
              </a:spcBef>
            </a:pPr>
            <a:r>
              <a:rPr lang="en-US" sz="2400" dirty="0">
                <a:latin typeface="Arial" panose="020B0604020202020204" pitchFamily="34" charset="0"/>
                <a:cs typeface="Arial" panose="020B0604020202020204" pitchFamily="34" charset="0"/>
              </a:rPr>
              <a:t>Most common data layer used by farm management information systems (FMIS) and other ag software</a:t>
            </a:r>
          </a:p>
          <a:p>
            <a:pPr>
              <a:spcBef>
                <a:spcPts val="600"/>
              </a:spcBef>
            </a:pPr>
            <a:r>
              <a:rPr lang="en-US" sz="2400" dirty="0">
                <a:latin typeface="Arial" panose="020B0604020202020204" pitchFamily="34" charset="0"/>
                <a:cs typeface="Arial" panose="020B0604020202020204" pitchFamily="34" charset="0"/>
              </a:rPr>
              <a:t>Sustainability, traceability, carbon and soil-health focused efforts will likely make soil testing mandatory</a:t>
            </a:r>
          </a:p>
          <a:p>
            <a:pPr>
              <a:spcBef>
                <a:spcPts val="600"/>
              </a:spcBef>
            </a:pPr>
            <a:r>
              <a:rPr lang="en-US" sz="2400" dirty="0">
                <a:latin typeface="Arial" panose="020B0604020202020204" pitchFamily="34" charset="0"/>
                <a:cs typeface="Arial" panose="020B0604020202020204" pitchFamily="34" charset="0"/>
              </a:rPr>
              <a:t>Currently only limited adoption of variable-rate technology (VRT) applications based on a soil test</a:t>
            </a:r>
          </a:p>
          <a:p>
            <a:pPr>
              <a:spcBef>
                <a:spcPts val="600"/>
              </a:spcBef>
            </a:pPr>
            <a:r>
              <a:rPr lang="en-US" sz="2400" dirty="0">
                <a:latin typeface="Arial" panose="020B0604020202020204" pitchFamily="34" charset="0"/>
                <a:cs typeface="Arial" panose="020B0604020202020204" pitchFamily="34" charset="0"/>
              </a:rPr>
              <a:t>We cannot afford the error associated with using “the wrong equation”</a:t>
            </a:r>
          </a:p>
          <a:p>
            <a:pPr>
              <a:spcBef>
                <a:spcPts val="600"/>
              </a:spcBef>
            </a:pPr>
            <a:r>
              <a:rPr lang="en-US" sz="2400" dirty="0">
                <a:latin typeface="Arial" panose="020B0604020202020204" pitchFamily="34" charset="0"/>
                <a:cs typeface="Arial" panose="020B0604020202020204" pitchFamily="34" charset="0"/>
              </a:rPr>
              <a:t>Not attempting to standardize test methods, just data generated</a:t>
            </a:r>
          </a:p>
          <a:p>
            <a:endParaRPr lang="en-US" dirty="0"/>
          </a:p>
        </p:txBody>
      </p:sp>
      <p:pic>
        <p:nvPicPr>
          <p:cNvPr id="8" name="Content Placeholder 7" descr="Person holding rock and tube">
            <a:extLst>
              <a:ext uri="{FF2B5EF4-FFF2-40B4-BE49-F238E27FC236}">
                <a16:creationId xmlns:a16="http://schemas.microsoft.com/office/drawing/2014/main" id="{F12E64B5-2031-6F68-BDE8-97256359E101}"/>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760028" y="2274094"/>
            <a:ext cx="5181600" cy="3454400"/>
          </a:xfrm>
        </p:spPr>
      </p:pic>
    </p:spTree>
    <p:extLst>
      <p:ext uri="{BB962C8B-B14F-4D97-AF65-F5344CB8AC3E}">
        <p14:creationId xmlns:p14="http://schemas.microsoft.com/office/powerpoint/2010/main" val="3942579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2BF122-870C-701C-3856-839520AC22EB}"/>
              </a:ext>
            </a:extLst>
          </p:cNvPr>
          <p:cNvSpPr>
            <a:spLocks noGrp="1"/>
          </p:cNvSpPr>
          <p:nvPr>
            <p:ph type="title"/>
          </p:nvPr>
        </p:nvSpPr>
        <p:spPr>
          <a:xfrm>
            <a:off x="838200" y="268943"/>
            <a:ext cx="10515601" cy="1421748"/>
          </a:xfrm>
        </p:spPr>
        <p:txBody>
          <a:bodyPr/>
          <a:lstStyle/>
          <a:p>
            <a:r>
              <a:rPr lang="en-US" dirty="0"/>
              <a:t>Laboratories are faced with using more than 70 data formats </a:t>
            </a:r>
          </a:p>
        </p:txBody>
      </p:sp>
      <p:pic>
        <p:nvPicPr>
          <p:cNvPr id="158" name="Picture 157">
            <a:extLst>
              <a:ext uri="{FF2B5EF4-FFF2-40B4-BE49-F238E27FC236}">
                <a16:creationId xmlns:a16="http://schemas.microsoft.com/office/drawing/2014/main" id="{E0E0F6BD-EC43-7209-43E9-2A5A95C1492C}"/>
              </a:ext>
            </a:extLst>
          </p:cNvPr>
          <p:cNvPicPr>
            <a:picLocks noChangeAspect="1"/>
          </p:cNvPicPr>
          <p:nvPr/>
        </p:nvPicPr>
        <p:blipFill>
          <a:blip r:embed="rId2"/>
          <a:stretch>
            <a:fillRect/>
          </a:stretch>
        </p:blipFill>
        <p:spPr>
          <a:xfrm>
            <a:off x="2377933" y="1569667"/>
            <a:ext cx="7436134" cy="5019391"/>
          </a:xfrm>
          <a:prstGeom prst="rect">
            <a:avLst/>
          </a:prstGeom>
        </p:spPr>
      </p:pic>
    </p:spTree>
    <p:extLst>
      <p:ext uri="{BB962C8B-B14F-4D97-AF65-F5344CB8AC3E}">
        <p14:creationId xmlns:p14="http://schemas.microsoft.com/office/powerpoint/2010/main" val="2616828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9FD9-2794-01D0-4D95-448F85D005CF}"/>
              </a:ext>
            </a:extLst>
          </p:cNvPr>
          <p:cNvSpPr>
            <a:spLocks noGrp="1"/>
          </p:cNvSpPr>
          <p:nvPr>
            <p:ph type="title"/>
          </p:nvPr>
        </p:nvSpPr>
        <p:spPr>
          <a:xfrm>
            <a:off x="838200" y="365127"/>
            <a:ext cx="11198290" cy="1325563"/>
          </a:xfrm>
        </p:spPr>
        <p:txBody>
          <a:bodyPr/>
          <a:lstStyle/>
          <a:p>
            <a:r>
              <a:rPr lang="en-US" dirty="0"/>
              <a:t>Modus Agronomic Lab Testing Standard</a:t>
            </a:r>
          </a:p>
        </p:txBody>
      </p:sp>
      <p:sp>
        <p:nvSpPr>
          <p:cNvPr id="5" name="Text Placeholder 4">
            <a:extLst>
              <a:ext uri="{FF2B5EF4-FFF2-40B4-BE49-F238E27FC236}">
                <a16:creationId xmlns:a16="http://schemas.microsoft.com/office/drawing/2014/main" id="{BB92DA72-A033-B37E-826F-E9B0414EEAC6}"/>
              </a:ext>
            </a:extLst>
          </p:cNvPr>
          <p:cNvSpPr>
            <a:spLocks noGrp="1"/>
          </p:cNvSpPr>
          <p:nvPr>
            <p:ph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Modus Timeline</a:t>
            </a:r>
          </a:p>
          <a:p>
            <a:pPr lvl="1"/>
            <a:r>
              <a:rPr lang="en-US" dirty="0">
                <a:latin typeface="Arial" panose="020B0604020202020204" pitchFamily="34" charset="0"/>
                <a:cs typeface="Arial" panose="020B0604020202020204" pitchFamily="34" charset="0"/>
              </a:rPr>
              <a:t>2013, 2014 discussion, meetings, and initial work</a:t>
            </a:r>
          </a:p>
          <a:p>
            <a:pPr lvl="1">
              <a:lnSpc>
                <a:spcPct val="120000"/>
              </a:lnSpc>
            </a:pPr>
            <a:r>
              <a:rPr lang="en-US" dirty="0">
                <a:latin typeface="Arial" panose="020B0604020202020204" pitchFamily="34" charset="0"/>
                <a:cs typeface="Arial" panose="020B0604020202020204" pitchFamily="34" charset="0"/>
              </a:rPr>
              <a:t>2016: Dave </a:t>
            </a:r>
            <a:r>
              <a:rPr lang="en-US" dirty="0" err="1">
                <a:latin typeface="Arial" panose="020B0604020202020204" pitchFamily="34" charset="0"/>
                <a:cs typeface="Arial" panose="020B0604020202020204" pitchFamily="34" charset="0"/>
              </a:rPr>
              <a:t>Nerpel</a:t>
            </a:r>
            <a:r>
              <a:rPr lang="en-US" dirty="0">
                <a:latin typeface="Arial" panose="020B0604020202020204" pitchFamily="34" charset="0"/>
                <a:cs typeface="Arial" panose="020B0604020202020204" pitchFamily="34" charset="0"/>
              </a:rPr>
              <a:t>, Jason Ellsworth, Aaron Hunt (2016). Modus: A Standard for Big Data, a paper from the Proceedings of the 13th International Conference on Precision Agriculture July 31 – August 4, 2016. St. Louis, Missouri, USA</a:t>
            </a:r>
          </a:p>
          <a:p>
            <a:r>
              <a:rPr lang="en-US" dirty="0">
                <a:latin typeface="Arial" panose="020B0604020202020204" pitchFamily="34" charset="0"/>
                <a:cs typeface="Arial" panose="020B0604020202020204" pitchFamily="34" charset="0"/>
              </a:rPr>
              <a:t>State in 2018:</a:t>
            </a:r>
          </a:p>
          <a:p>
            <a:pPr lvl="1"/>
            <a:r>
              <a:rPr lang="en-US" dirty="0">
                <a:latin typeface="Arial" panose="020B0604020202020204" pitchFamily="34" charset="0"/>
                <a:cs typeface="Arial" panose="020B0604020202020204" pitchFamily="34" charset="0"/>
              </a:rPr>
              <a:t>Most adopted format within the lab industry</a:t>
            </a:r>
          </a:p>
          <a:p>
            <a:pPr lvl="1"/>
            <a:r>
              <a:rPr lang="en-US" dirty="0">
                <a:latin typeface="Arial" panose="020B0604020202020204" pitchFamily="34" charset="0"/>
                <a:cs typeface="Arial" panose="020B0604020202020204" pitchFamily="34" charset="0"/>
              </a:rPr>
              <a:t>Strong for its Controlled Vocabulary</a:t>
            </a:r>
          </a:p>
          <a:p>
            <a:pPr lvl="1"/>
            <a:r>
              <a:rPr lang="en-US" dirty="0">
                <a:latin typeface="Arial" panose="020B0604020202020204" pitchFamily="34" charset="0"/>
                <a:cs typeface="Arial" panose="020B0604020202020204" pitchFamily="34" charset="0"/>
              </a:rPr>
              <a:t>XML format</a:t>
            </a:r>
          </a:p>
          <a:p>
            <a:pPr lvl="1"/>
            <a:r>
              <a:rPr lang="en-US" dirty="0">
                <a:latin typeface="Arial" panose="020B0604020202020204" pitchFamily="34" charset="0"/>
                <a:cs typeface="Arial" panose="020B0604020202020204" pitchFamily="34" charset="0"/>
              </a:rPr>
              <a:t>Existing Schema: Soil, Plant, Water, Manure, Nematodes</a:t>
            </a:r>
          </a:p>
          <a:p>
            <a:r>
              <a:rPr lang="en-US" dirty="0">
                <a:latin typeface="Arial" panose="020B0604020202020204" pitchFamily="34" charset="0"/>
                <a:cs typeface="Arial" panose="020B0604020202020204" pitchFamily="34" charset="0"/>
              </a:rPr>
              <a:t>Needed to:</a:t>
            </a:r>
          </a:p>
          <a:p>
            <a:pPr lvl="1"/>
            <a:r>
              <a:rPr lang="en-US" dirty="0">
                <a:latin typeface="Arial" panose="020B0604020202020204" pitchFamily="34" charset="0"/>
                <a:cs typeface="Arial" panose="020B0604020202020204" pitchFamily="34" charset="0"/>
              </a:rPr>
              <a:t>Become a true “Open Source</a:t>
            </a:r>
            <a:r>
              <a:rPr lang="en-US">
                <a:latin typeface="Arial" panose="020B0604020202020204" pitchFamily="34" charset="0"/>
                <a:cs typeface="Arial" panose="020B0604020202020204" pitchFamily="34" charset="0"/>
              </a:rPr>
              <a:t>” product </a:t>
            </a:r>
            <a:r>
              <a:rPr lang="en-US" dirty="0">
                <a:latin typeface="Arial" panose="020B0604020202020204" pitchFamily="34" charset="0"/>
                <a:cs typeface="Arial" panose="020B0604020202020204" pitchFamily="34" charset="0"/>
              </a:rPr>
              <a:t>with a clear license</a:t>
            </a:r>
          </a:p>
          <a:p>
            <a:pPr lvl="1"/>
            <a:r>
              <a:rPr lang="en-US" dirty="0">
                <a:latin typeface="Arial" panose="020B0604020202020204" pitchFamily="34" charset="0"/>
                <a:cs typeface="Arial" panose="020B0604020202020204" pitchFamily="34" charset="0"/>
              </a:rPr>
              <a:t>Set up a process for future maintenance and progress</a:t>
            </a:r>
          </a:p>
          <a:p>
            <a:pPr lvl="1"/>
            <a:r>
              <a:rPr lang="en-US" dirty="0">
                <a:latin typeface="Arial" panose="020B0604020202020204" pitchFamily="34" charset="0"/>
                <a:cs typeface="Arial" panose="020B0604020202020204" pitchFamily="34" charset="0"/>
              </a:rPr>
              <a:t>Evolve to other serialization formats like JSON</a:t>
            </a:r>
          </a:p>
          <a:p>
            <a:pPr lvl="1"/>
            <a:r>
              <a:rPr lang="en-US" dirty="0">
                <a:latin typeface="Arial" panose="020B0604020202020204" pitchFamily="34" charset="0"/>
                <a:cs typeface="Arial" panose="020B0604020202020204" pitchFamily="34" charset="0"/>
              </a:rPr>
              <a:t>Clean up the vocabularies, create version 2, engage the certification organizations</a:t>
            </a:r>
          </a:p>
          <a:p>
            <a:endParaRPr lang="en-US" dirty="0"/>
          </a:p>
        </p:txBody>
      </p:sp>
      <p:grpSp>
        <p:nvGrpSpPr>
          <p:cNvPr id="7" name="Group 6">
            <a:extLst>
              <a:ext uri="{FF2B5EF4-FFF2-40B4-BE49-F238E27FC236}">
                <a16:creationId xmlns:a16="http://schemas.microsoft.com/office/drawing/2014/main" id="{D22FCC13-C358-2D01-C94A-A48B841D6182}"/>
              </a:ext>
            </a:extLst>
          </p:cNvPr>
          <p:cNvGrpSpPr/>
          <p:nvPr/>
        </p:nvGrpSpPr>
        <p:grpSpPr>
          <a:xfrm>
            <a:off x="9862458" y="4833257"/>
            <a:ext cx="1617946" cy="1019846"/>
            <a:chOff x="6771755" y="2924298"/>
            <a:chExt cx="1617946" cy="1019846"/>
          </a:xfrm>
        </p:grpSpPr>
        <p:sp>
          <p:nvSpPr>
            <p:cNvPr id="8" name="Right Brace 7">
              <a:extLst>
                <a:ext uri="{FF2B5EF4-FFF2-40B4-BE49-F238E27FC236}">
                  <a16:creationId xmlns:a16="http://schemas.microsoft.com/office/drawing/2014/main" id="{C25E1AD5-722B-EAEA-C80E-427C024F7AF1}"/>
                </a:ext>
              </a:extLst>
            </p:cNvPr>
            <p:cNvSpPr/>
            <p:nvPr/>
          </p:nvSpPr>
          <p:spPr bwMode="auto">
            <a:xfrm>
              <a:off x="6771755" y="2924298"/>
              <a:ext cx="162445" cy="1019846"/>
            </a:xfrm>
            <a:prstGeom prst="rightBrac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DDB0B25F-BAFE-107D-FF9E-D8A777BD0D10}"/>
                </a:ext>
              </a:extLst>
            </p:cNvPr>
            <p:cNvSpPr txBox="1"/>
            <p:nvPr/>
          </p:nvSpPr>
          <p:spPr>
            <a:xfrm>
              <a:off x="7012401" y="2972556"/>
              <a:ext cx="1377300"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Moved to</a:t>
              </a:r>
            </a:p>
            <a:p>
              <a:r>
                <a:rPr lang="en-US" dirty="0">
                  <a:latin typeface="Arial" panose="020B0604020202020204" pitchFamily="34" charset="0"/>
                  <a:cs typeface="Arial" panose="020B0604020202020204" pitchFamily="34" charset="0"/>
                </a:rPr>
                <a:t>AgGateway</a:t>
              </a:r>
            </a:p>
            <a:p>
              <a:r>
                <a:rPr lang="en-US" dirty="0">
                  <a:cs typeface="Arial" panose="020B0604020202020204" pitchFamily="34" charset="0"/>
                </a:rPr>
                <a:t>2020</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8069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3FD6-8F24-0EBF-0CC2-73DD00C617DD}"/>
              </a:ext>
            </a:extLst>
          </p:cNvPr>
          <p:cNvSpPr>
            <a:spLocks noGrp="1"/>
          </p:cNvSpPr>
          <p:nvPr>
            <p:ph type="title"/>
          </p:nvPr>
        </p:nvSpPr>
        <p:spPr/>
        <p:txBody>
          <a:bodyPr/>
          <a:lstStyle/>
          <a:p>
            <a:r>
              <a:rPr lang="en-US" dirty="0"/>
              <a:t>Two AgGateway Working Groups</a:t>
            </a:r>
          </a:p>
        </p:txBody>
      </p:sp>
      <p:sp>
        <p:nvSpPr>
          <p:cNvPr id="4" name="Content Placeholder 3">
            <a:extLst>
              <a:ext uri="{FF2B5EF4-FFF2-40B4-BE49-F238E27FC236}">
                <a16:creationId xmlns:a16="http://schemas.microsoft.com/office/drawing/2014/main" id="{3641435A-66C6-B41A-D1B8-9FED6240869A}"/>
              </a:ext>
            </a:extLst>
          </p:cNvPr>
          <p:cNvSpPr>
            <a:spLocks noGrp="1"/>
          </p:cNvSpPr>
          <p:nvPr>
            <p:ph sz="half" idx="1"/>
          </p:nvPr>
        </p:nvSpPr>
        <p:spPr/>
        <p:txBody>
          <a:bodyPr/>
          <a:lstStyle/>
          <a:p>
            <a:pPr marL="0" indent="0">
              <a:buNone/>
            </a:pPr>
            <a:r>
              <a:rPr lang="en-US" b="1" dirty="0">
                <a:latin typeface="Arial"/>
                <a:cs typeface="Arial"/>
              </a:rPr>
              <a:t>WG04 Lab Test Data</a:t>
            </a:r>
          </a:p>
          <a:p>
            <a:pPr marL="685800" lvl="1" indent="-228600"/>
            <a:r>
              <a:rPr lang="en-US" dirty="0">
                <a:latin typeface="Arial"/>
                <a:cs typeface="Arial"/>
              </a:rPr>
              <a:t>Key Deliverables:</a:t>
            </a:r>
          </a:p>
          <a:p>
            <a:pPr marL="1143000" lvl="2" indent="-228600">
              <a:buFont typeface="Arial" panose="020B0604020202020204" pitchFamily="34" charset="0"/>
              <a:buChar char="•"/>
            </a:pPr>
            <a:r>
              <a:rPr lang="en-US" dirty="0">
                <a:latin typeface="Arial"/>
                <a:cs typeface="Arial"/>
              </a:rPr>
              <a:t>Modus as Open-Source Standard</a:t>
            </a:r>
          </a:p>
          <a:p>
            <a:pPr marL="1143000" lvl="2" indent="-228600">
              <a:buFont typeface="Arial" panose="020B0604020202020204" pitchFamily="34" charset="0"/>
              <a:buChar char="•"/>
            </a:pPr>
            <a:r>
              <a:rPr lang="en-US" dirty="0">
                <a:latin typeface="Arial"/>
                <a:cs typeface="Arial"/>
              </a:rPr>
              <a:t>Controlled Vocabularies </a:t>
            </a:r>
            <a:endParaRPr lang="en-US" dirty="0">
              <a:latin typeface="Arial" panose="020B0604020202020204" pitchFamily="34" charset="0"/>
              <a:cs typeface="Arial" panose="020B0604020202020204" pitchFamily="34" charset="0"/>
            </a:endParaRPr>
          </a:p>
          <a:p>
            <a:pPr marL="822960" lvl="3" indent="0">
              <a:buNone/>
            </a:pPr>
            <a:r>
              <a:rPr lang="en-US" dirty="0">
                <a:latin typeface="Arial"/>
                <a:cs typeface="Arial"/>
              </a:rPr>
              <a:t>	(with </a:t>
            </a:r>
            <a:r>
              <a:rPr lang="en-US" dirty="0" err="1">
                <a:latin typeface="Arial"/>
                <a:cs typeface="Arial"/>
              </a:rPr>
              <a:t>Agrisemantics</a:t>
            </a:r>
            <a:r>
              <a:rPr lang="en-US" dirty="0">
                <a:latin typeface="Arial"/>
                <a:cs typeface="Arial"/>
              </a:rPr>
              <a:t> subcommittee)</a:t>
            </a:r>
          </a:p>
          <a:p>
            <a:pPr marL="1143000" lvl="2" indent="-228600"/>
            <a:r>
              <a:rPr lang="en-US" dirty="0">
                <a:latin typeface="Arial"/>
                <a:cs typeface="Arial"/>
              </a:rPr>
              <a:t>Updated schema XML, JSON</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212D29FF-168E-1E1E-9E79-DA18AB54CA6B}"/>
              </a:ext>
            </a:extLst>
          </p:cNvPr>
          <p:cNvSpPr>
            <a:spLocks noGrp="1"/>
          </p:cNvSpPr>
          <p:nvPr>
            <p:ph sz="half" idx="2"/>
          </p:nvPr>
        </p:nvSpPr>
        <p:spPr/>
        <p:txBody>
          <a:bodyPr/>
          <a:lstStyle/>
          <a:p>
            <a:pPr marL="0" indent="0">
              <a:buNone/>
            </a:pPr>
            <a:r>
              <a:rPr lang="en-US" b="1" dirty="0">
                <a:latin typeface="Arial" panose="020B0604020202020204" pitchFamily="34" charset="0"/>
                <a:cs typeface="Arial" panose="020B0604020202020204" pitchFamily="34" charset="0"/>
              </a:rPr>
              <a:t>WG11 </a:t>
            </a:r>
            <a:r>
              <a:rPr lang="en-US" b="1" dirty="0" err="1">
                <a:latin typeface="Arial" panose="020B0604020202020204" pitchFamily="34" charset="0"/>
                <a:cs typeface="Arial" panose="020B0604020202020204" pitchFamily="34" charset="0"/>
              </a:rPr>
              <a:t>Integração</a:t>
            </a:r>
            <a:r>
              <a:rPr lang="en-US" b="1" dirty="0">
                <a:latin typeface="Arial" panose="020B0604020202020204" pitchFamily="34" charset="0"/>
                <a:cs typeface="Arial" panose="020B0604020202020204" pitchFamily="34" charset="0"/>
              </a:rPr>
              <a:t> Dados </a:t>
            </a:r>
            <a:r>
              <a:rPr lang="en-US" b="1" dirty="0" err="1">
                <a:latin typeface="Arial" panose="020B0604020202020204" pitchFamily="34" charset="0"/>
                <a:cs typeface="Arial" panose="020B0604020202020204" pitchFamily="34" charset="0"/>
              </a:rPr>
              <a:t>Laboratório</a:t>
            </a:r>
            <a:r>
              <a:rPr lang="en-US" b="1" dirty="0">
                <a:latin typeface="Arial" panose="020B0604020202020204" pitchFamily="34" charset="0"/>
                <a:cs typeface="Arial" panose="020B0604020202020204" pitchFamily="34" charset="0"/>
              </a:rPr>
              <a:t> Solos</a:t>
            </a:r>
          </a:p>
          <a:p>
            <a:pPr lvl="1"/>
            <a:r>
              <a:rPr lang="en-US" dirty="0">
                <a:latin typeface="Arial" panose="020B0604020202020204" pitchFamily="34" charset="0"/>
                <a:cs typeface="Arial" panose="020B0604020202020204" pitchFamily="34" charset="0"/>
              </a:rPr>
              <a:t>Key Deliverables:</a:t>
            </a:r>
          </a:p>
          <a:p>
            <a:pPr lvl="2"/>
            <a:r>
              <a:rPr lang="en-US" dirty="0">
                <a:latin typeface="Arial" panose="020B0604020202020204" pitchFamily="34" charset="0"/>
                <a:cs typeface="Arial" panose="020B0604020202020204" pitchFamily="34" charset="0"/>
              </a:rPr>
              <a:t>Documentation of specific requirements for a soil testing data standard in Brazil</a:t>
            </a:r>
          </a:p>
          <a:p>
            <a:pPr lvl="2"/>
            <a:r>
              <a:rPr lang="en-US" dirty="0">
                <a:latin typeface="Arial" panose="020B0604020202020204" pitchFamily="34" charset="0"/>
                <a:cs typeface="Arial" panose="020B0604020202020204" pitchFamily="34" charset="0"/>
              </a:rPr>
              <a:t>Regionally customized version of the WG04 BPMN</a:t>
            </a:r>
          </a:p>
          <a:p>
            <a:pPr lvl="2"/>
            <a:r>
              <a:rPr lang="en-US" dirty="0">
                <a:latin typeface="Arial" panose="020B0604020202020204" pitchFamily="34" charset="0"/>
                <a:cs typeface="Arial" panose="020B0604020202020204" pitchFamily="34" charset="0"/>
              </a:rPr>
              <a:t>Customization of the Modus standard for tropical soil analysis</a:t>
            </a:r>
          </a:p>
          <a:p>
            <a:pPr lvl="2"/>
            <a:r>
              <a:rPr lang="en-US" dirty="0">
                <a:latin typeface="Arial" panose="020B0604020202020204" pitchFamily="34" charset="0"/>
                <a:cs typeface="Arial" panose="020B0604020202020204" pitchFamily="34" charset="0"/>
              </a:rPr>
              <a:t>Survey of labs to identify current methods and datasets</a:t>
            </a:r>
          </a:p>
        </p:txBody>
      </p:sp>
      <p:grpSp>
        <p:nvGrpSpPr>
          <p:cNvPr id="18" name="Group 17">
            <a:extLst>
              <a:ext uri="{FF2B5EF4-FFF2-40B4-BE49-F238E27FC236}">
                <a16:creationId xmlns:a16="http://schemas.microsoft.com/office/drawing/2014/main" id="{03631B2D-2F4C-9F4F-D7ED-EA062CB9E5A6}"/>
              </a:ext>
            </a:extLst>
          </p:cNvPr>
          <p:cNvGrpSpPr/>
          <p:nvPr/>
        </p:nvGrpSpPr>
        <p:grpSpPr>
          <a:xfrm>
            <a:off x="838199" y="4001294"/>
            <a:ext cx="4809565" cy="2323866"/>
            <a:chOff x="968167" y="794768"/>
            <a:chExt cx="8191501" cy="4219575"/>
          </a:xfrm>
        </p:grpSpPr>
        <p:pic>
          <p:nvPicPr>
            <p:cNvPr id="10" name="Picture 9" descr="A picture containing text, toy&#10;&#10;Description automatically generated">
              <a:extLst>
                <a:ext uri="{FF2B5EF4-FFF2-40B4-BE49-F238E27FC236}">
                  <a16:creationId xmlns:a16="http://schemas.microsoft.com/office/drawing/2014/main" id="{9EF11657-9E01-F2FC-99CD-0429A6DE20B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68168" y="794768"/>
              <a:ext cx="8191500" cy="4219575"/>
            </a:xfrm>
            <a:prstGeom prst="rect">
              <a:avLst/>
            </a:prstGeom>
          </p:spPr>
        </p:pic>
        <p:sp>
          <p:nvSpPr>
            <p:cNvPr id="11" name="TextBox 10">
              <a:extLst>
                <a:ext uri="{FF2B5EF4-FFF2-40B4-BE49-F238E27FC236}">
                  <a16:creationId xmlns:a16="http://schemas.microsoft.com/office/drawing/2014/main" id="{9BD23453-A41A-61E7-4322-809030DC4DAF}"/>
                </a:ext>
              </a:extLst>
            </p:cNvPr>
            <p:cNvSpPr txBox="1"/>
            <p:nvPr/>
          </p:nvSpPr>
          <p:spPr>
            <a:xfrm>
              <a:off x="968167" y="4735968"/>
              <a:ext cx="8191499"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900">
                  <a:hlinkClick r:id="rId3" tooltip="https://iblnews.org/how-to-equip-managers-to-lead-remote-teams-and-reap-productivity-gains/"/>
                </a:rPr>
                <a:t>This Photo</a:t>
              </a:r>
              <a:r>
                <a:rPr lang="en-US" sz="900"/>
                <a:t> by Unknown Author is licensed under </a:t>
              </a:r>
              <a:r>
                <a:rPr lang="en-US" sz="900">
                  <a:hlinkClick r:id="rId4" tooltip="https://creativecommons.org/licenses/by/3.0/"/>
                </a:rPr>
                <a:t>CC BY</a:t>
              </a:r>
              <a:endParaRPr lang="en-US" sz="900"/>
            </a:p>
          </p:txBody>
        </p:sp>
      </p:grpSp>
    </p:spTree>
    <p:extLst>
      <p:ext uri="{BB962C8B-B14F-4D97-AF65-F5344CB8AC3E}">
        <p14:creationId xmlns:p14="http://schemas.microsoft.com/office/powerpoint/2010/main" val="343856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72CB-8288-9814-47DF-74A7844608F4}"/>
              </a:ext>
            </a:extLst>
          </p:cNvPr>
          <p:cNvSpPr>
            <a:spLocks noGrp="1"/>
          </p:cNvSpPr>
          <p:nvPr>
            <p:ph type="title"/>
          </p:nvPr>
        </p:nvSpPr>
        <p:spPr/>
        <p:txBody>
          <a:bodyPr/>
          <a:lstStyle/>
          <a:p>
            <a:r>
              <a:rPr lang="en-US" dirty="0"/>
              <a:t>What’s New in v2.0?</a:t>
            </a:r>
            <a:br>
              <a:rPr lang="en-US" dirty="0"/>
            </a:br>
            <a:endParaRPr lang="en-US" dirty="0"/>
          </a:p>
        </p:txBody>
      </p:sp>
      <p:sp>
        <p:nvSpPr>
          <p:cNvPr id="7" name="Content Placeholder 6">
            <a:extLst>
              <a:ext uri="{FF2B5EF4-FFF2-40B4-BE49-F238E27FC236}">
                <a16:creationId xmlns:a16="http://schemas.microsoft.com/office/drawing/2014/main" id="{0F0AD647-779D-E908-F217-BFE62FBE8F84}"/>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v2.0 has approximately 820 different soil test methods, last Modus 1.0 revision has approximately 600 soil methods - Why?</a:t>
            </a:r>
          </a:p>
          <a:p>
            <a:pPr marL="800100" lvl="1" indent="-342900">
              <a:lnSpc>
                <a:spcPct val="110000"/>
              </a:lnSpc>
            </a:pPr>
            <a:r>
              <a:rPr lang="en-US" dirty="0">
                <a:latin typeface="Arial" panose="020B0604020202020204" pitchFamily="34" charset="0"/>
                <a:cs typeface="Arial" panose="020B0604020202020204" pitchFamily="34" charset="0"/>
              </a:rPr>
              <a:t>Added additional methods, several from Soil Health collaboration</a:t>
            </a:r>
          </a:p>
          <a:p>
            <a:pPr marL="800100" lvl="1" indent="-342900">
              <a:lnSpc>
                <a:spcPct val="110000"/>
              </a:lnSpc>
            </a:pPr>
            <a:r>
              <a:rPr lang="en-US" dirty="0">
                <a:latin typeface="Arial" panose="020B0604020202020204" pitchFamily="34" charset="0"/>
                <a:cs typeface="Arial" panose="020B0604020202020204" pitchFamily="34" charset="0"/>
              </a:rPr>
              <a:t>Applied the ISO19156 principles for observing and measuring to report results unambiguously</a:t>
            </a:r>
          </a:p>
          <a:p>
            <a:pPr marL="1257333" lvl="2" indent="-342900">
              <a:lnSpc>
                <a:spcPct val="110000"/>
              </a:lnSpc>
            </a:pPr>
            <a:r>
              <a:rPr lang="en-US" dirty="0">
                <a:latin typeface="Arial" panose="020B0604020202020204" pitchFamily="34" charset="0"/>
                <a:cs typeface="Arial" panose="020B0604020202020204" pitchFamily="34" charset="0"/>
              </a:rPr>
              <a:t>More precise in describing test methods</a:t>
            </a:r>
          </a:p>
          <a:p>
            <a:pPr marL="1714566" lvl="3" indent="-342900">
              <a:lnSpc>
                <a:spcPct val="110000"/>
              </a:lnSpc>
            </a:pPr>
            <a:r>
              <a:rPr lang="en-US" dirty="0">
                <a:latin typeface="Arial" panose="020B0604020202020204" pitchFamily="34" charset="0"/>
                <a:cs typeface="Arial" panose="020B0604020202020204" pitchFamily="34" charset="0"/>
              </a:rPr>
              <a:t>Some v1.0 methods map to more than one v2.0 method</a:t>
            </a:r>
          </a:p>
          <a:p>
            <a:pPr marL="1257333" lvl="2" indent="-342900">
              <a:lnSpc>
                <a:spcPct val="110000"/>
              </a:lnSpc>
            </a:pPr>
            <a:r>
              <a:rPr lang="en-US" dirty="0">
                <a:latin typeface="Arial" panose="020B0604020202020204" pitchFamily="34" charset="0"/>
                <a:cs typeface="Arial" panose="020B0604020202020204" pitchFamily="34" charset="0"/>
              </a:rPr>
              <a:t>Additional information about each test method broken out</a:t>
            </a:r>
          </a:p>
          <a:p>
            <a:pPr marL="1257333" lvl="2" indent="-342900">
              <a:lnSpc>
                <a:spcPct val="110000"/>
              </a:lnSpc>
            </a:pPr>
            <a:r>
              <a:rPr lang="en-US" dirty="0">
                <a:latin typeface="Arial" panose="020B0604020202020204" pitchFamily="34" charset="0"/>
                <a:cs typeface="Arial" panose="020B0604020202020204" pitchFamily="34" charset="0"/>
              </a:rPr>
              <a:t>Added the citation for a test method where possible</a:t>
            </a:r>
          </a:p>
        </p:txBody>
      </p:sp>
    </p:spTree>
    <p:extLst>
      <p:ext uri="{BB962C8B-B14F-4D97-AF65-F5344CB8AC3E}">
        <p14:creationId xmlns:p14="http://schemas.microsoft.com/office/powerpoint/2010/main" val="971573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Content Placeholder 31">
            <a:extLst>
              <a:ext uri="{FF2B5EF4-FFF2-40B4-BE49-F238E27FC236}">
                <a16:creationId xmlns:a16="http://schemas.microsoft.com/office/drawing/2014/main" id="{21A567AD-A4F2-F471-DDDF-6B406DDE41DF}"/>
              </a:ext>
            </a:extLst>
          </p:cNvPr>
          <p:cNvPicPr>
            <a:picLocks noGrp="1" noChangeAspect="1"/>
          </p:cNvPicPr>
          <p:nvPr>
            <p:ph idx="1"/>
          </p:nvPr>
        </p:nvPicPr>
        <p:blipFill>
          <a:blip r:embed="rId2"/>
          <a:stretch>
            <a:fillRect/>
          </a:stretch>
        </p:blipFill>
        <p:spPr>
          <a:xfrm>
            <a:off x="0" y="2202401"/>
            <a:ext cx="12208702" cy="2941371"/>
          </a:xfrm>
        </p:spPr>
      </p:pic>
      <p:sp>
        <p:nvSpPr>
          <p:cNvPr id="2" name="Title 1">
            <a:extLst>
              <a:ext uri="{FF2B5EF4-FFF2-40B4-BE49-F238E27FC236}">
                <a16:creationId xmlns:a16="http://schemas.microsoft.com/office/drawing/2014/main" id="{46567D29-96F4-3FFD-FD5E-7D518CAE6CD2}"/>
              </a:ext>
            </a:extLst>
          </p:cNvPr>
          <p:cNvSpPr>
            <a:spLocks noGrp="1"/>
          </p:cNvSpPr>
          <p:nvPr>
            <p:ph type="title"/>
          </p:nvPr>
        </p:nvSpPr>
        <p:spPr/>
        <p:txBody>
          <a:bodyPr/>
          <a:lstStyle/>
          <a:p>
            <a:r>
              <a:rPr lang="en-US" dirty="0"/>
              <a:t>What’s New in v2.0?</a:t>
            </a:r>
          </a:p>
        </p:txBody>
      </p:sp>
      <p:cxnSp>
        <p:nvCxnSpPr>
          <p:cNvPr id="8" name="Straight Arrow Connector 7">
            <a:extLst>
              <a:ext uri="{FF2B5EF4-FFF2-40B4-BE49-F238E27FC236}">
                <a16:creationId xmlns:a16="http://schemas.microsoft.com/office/drawing/2014/main" id="{1A630C97-BDE0-0DE7-2830-DBD5D421BEEC}"/>
              </a:ext>
            </a:extLst>
          </p:cNvPr>
          <p:cNvCxnSpPr>
            <a:cxnSpLocks/>
          </p:cNvCxnSpPr>
          <p:nvPr/>
        </p:nvCxnSpPr>
        <p:spPr>
          <a:xfrm flipH="1">
            <a:off x="838200" y="3564292"/>
            <a:ext cx="443204" cy="9610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3B5F709-A32F-0A28-0F3D-50178583EE7F}"/>
              </a:ext>
            </a:extLst>
          </p:cNvPr>
          <p:cNvCxnSpPr>
            <a:cxnSpLocks/>
          </p:cNvCxnSpPr>
          <p:nvPr/>
        </p:nvCxnSpPr>
        <p:spPr>
          <a:xfrm flipH="1">
            <a:off x="2060712" y="3564292"/>
            <a:ext cx="425897" cy="9610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9AAFD2-EEE1-6693-578B-135BE31ABFF0}"/>
              </a:ext>
            </a:extLst>
          </p:cNvPr>
          <p:cNvCxnSpPr>
            <a:cxnSpLocks/>
          </p:cNvCxnSpPr>
          <p:nvPr/>
        </p:nvCxnSpPr>
        <p:spPr>
          <a:xfrm flipH="1">
            <a:off x="2668555" y="3629606"/>
            <a:ext cx="5271796" cy="810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7A0BD8-B517-B30C-821E-A07561E90487}"/>
              </a:ext>
            </a:extLst>
          </p:cNvPr>
          <p:cNvCxnSpPr>
            <a:cxnSpLocks/>
          </p:cNvCxnSpPr>
          <p:nvPr/>
        </p:nvCxnSpPr>
        <p:spPr>
          <a:xfrm flipH="1">
            <a:off x="3444875" y="3564292"/>
            <a:ext cx="1267084" cy="8761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ADD03D1-36BD-7216-551B-0DB23557A0F0}"/>
              </a:ext>
            </a:extLst>
          </p:cNvPr>
          <p:cNvCxnSpPr>
            <a:cxnSpLocks/>
          </p:cNvCxnSpPr>
          <p:nvPr/>
        </p:nvCxnSpPr>
        <p:spPr>
          <a:xfrm flipH="1">
            <a:off x="4226767" y="3564292"/>
            <a:ext cx="485192" cy="8761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80CA98-2984-D7D1-C69F-9C54EECDBA54}"/>
              </a:ext>
            </a:extLst>
          </p:cNvPr>
          <p:cNvCxnSpPr>
            <a:cxnSpLocks/>
          </p:cNvCxnSpPr>
          <p:nvPr/>
        </p:nvCxnSpPr>
        <p:spPr>
          <a:xfrm>
            <a:off x="4711959" y="3564292"/>
            <a:ext cx="312575" cy="9610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972E330-C4F4-B194-F6F6-FCC0A55A90CC}"/>
              </a:ext>
            </a:extLst>
          </p:cNvPr>
          <p:cNvCxnSpPr>
            <a:cxnSpLocks/>
          </p:cNvCxnSpPr>
          <p:nvPr/>
        </p:nvCxnSpPr>
        <p:spPr>
          <a:xfrm>
            <a:off x="4711959" y="3564292"/>
            <a:ext cx="1122784" cy="8761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FB5102E-E6EB-8195-B1F0-7D75F6734FC7}"/>
              </a:ext>
            </a:extLst>
          </p:cNvPr>
          <p:cNvCxnSpPr>
            <a:cxnSpLocks/>
          </p:cNvCxnSpPr>
          <p:nvPr/>
        </p:nvCxnSpPr>
        <p:spPr>
          <a:xfrm>
            <a:off x="6665166" y="3564292"/>
            <a:ext cx="0" cy="9610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E4A8B2B-6C64-5286-4BC6-4E6A7577F233}"/>
              </a:ext>
            </a:extLst>
          </p:cNvPr>
          <p:cNvCxnSpPr>
            <a:cxnSpLocks/>
          </p:cNvCxnSpPr>
          <p:nvPr/>
        </p:nvCxnSpPr>
        <p:spPr>
          <a:xfrm flipH="1">
            <a:off x="8451979" y="3564292"/>
            <a:ext cx="85531" cy="8761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5" name="Speech Bubble: Rectangle 54">
            <a:extLst>
              <a:ext uri="{FF2B5EF4-FFF2-40B4-BE49-F238E27FC236}">
                <a16:creationId xmlns:a16="http://schemas.microsoft.com/office/drawing/2014/main" id="{1FF6B311-A2B2-A487-5E0F-C525B081CEFC}"/>
              </a:ext>
            </a:extLst>
          </p:cNvPr>
          <p:cNvSpPr/>
          <p:nvPr/>
        </p:nvSpPr>
        <p:spPr>
          <a:xfrm>
            <a:off x="8537510" y="2397967"/>
            <a:ext cx="541176" cy="458191"/>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UoM 1-8</a:t>
            </a:r>
          </a:p>
        </p:txBody>
      </p:sp>
      <p:pic>
        <p:nvPicPr>
          <p:cNvPr id="4" name="Picture 3">
            <a:extLst>
              <a:ext uri="{FF2B5EF4-FFF2-40B4-BE49-F238E27FC236}">
                <a16:creationId xmlns:a16="http://schemas.microsoft.com/office/drawing/2014/main" id="{D2D5EB6D-6B10-954A-A7B6-E1BCC6E22C3E}"/>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752" b="92248" l="9140" r="90323">
                        <a14:foregroundMark x1="9140" y1="50388" x2="9140" y2="50388"/>
                        <a14:foregroundMark x1="10215" y1="39535" x2="10215" y2="39535"/>
                        <a14:foregroundMark x1="13441" y1="27907" x2="13441" y2="27907"/>
                        <a14:foregroundMark x1="21505" y1="19380" x2="21505" y2="19380"/>
                        <a14:foregroundMark x1="47849" y1="93023" x2="47849" y2="93023"/>
                        <a14:foregroundMark x1="83333" y1="75194" x2="83333" y2="75194"/>
                        <a14:foregroundMark x1="89785" y1="67442" x2="89785" y2="67442"/>
                        <a14:foregroundMark x1="88710" y1="66667" x2="88710" y2="66667"/>
                        <a14:foregroundMark x1="90860" y1="50388" x2="90860" y2="50388"/>
                        <a14:foregroundMark x1="90323" y1="37984" x2="90323" y2="37984"/>
                        <a14:foregroundMark x1="70968" y1="86822" x2="70968" y2="86822"/>
                        <a14:foregroundMark x1="15591" y1="75969" x2="15591" y2="75969"/>
                        <a14:foregroundMark x1="40860" y1="92248" x2="40860" y2="92248"/>
                      </a14:backgroundRemoval>
                    </a14:imgEffect>
                  </a14:imgLayer>
                </a14:imgProps>
              </a:ext>
              <a:ext uri="{28A0092B-C50C-407E-A947-70E740481C1C}">
                <a14:useLocalDpi xmlns:a14="http://schemas.microsoft.com/office/drawing/2010/main"/>
              </a:ext>
            </a:extLst>
          </a:blip>
          <a:stretch>
            <a:fillRect/>
          </a:stretch>
        </p:blipFill>
        <p:spPr>
          <a:xfrm>
            <a:off x="9775442" y="4148138"/>
            <a:ext cx="355846" cy="246796"/>
          </a:xfrm>
          <a:prstGeom prst="rect">
            <a:avLst/>
          </a:prstGeom>
        </p:spPr>
      </p:pic>
      <p:pic>
        <p:nvPicPr>
          <p:cNvPr id="5" name="Picture 4">
            <a:extLst>
              <a:ext uri="{FF2B5EF4-FFF2-40B4-BE49-F238E27FC236}">
                <a16:creationId xmlns:a16="http://schemas.microsoft.com/office/drawing/2014/main" id="{2015F353-2F19-0568-6AE5-EEE426408ACC}"/>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752" b="92248" l="9140" r="90323">
                        <a14:foregroundMark x1="9140" y1="50388" x2="9140" y2="50388"/>
                        <a14:foregroundMark x1="10215" y1="39535" x2="10215" y2="39535"/>
                        <a14:foregroundMark x1="13441" y1="27907" x2="13441" y2="27907"/>
                        <a14:foregroundMark x1="21505" y1="19380" x2="21505" y2="19380"/>
                        <a14:foregroundMark x1="47849" y1="93023" x2="47849" y2="93023"/>
                        <a14:foregroundMark x1="83333" y1="75194" x2="83333" y2="75194"/>
                        <a14:foregroundMark x1="89785" y1="67442" x2="89785" y2="67442"/>
                        <a14:foregroundMark x1="88710" y1="66667" x2="88710" y2="66667"/>
                        <a14:foregroundMark x1="90860" y1="50388" x2="90860" y2="50388"/>
                        <a14:foregroundMark x1="90323" y1="37984" x2="90323" y2="37984"/>
                        <a14:foregroundMark x1="70968" y1="86822" x2="70968" y2="86822"/>
                        <a14:foregroundMark x1="15591" y1="75969" x2="15591" y2="75969"/>
                        <a14:foregroundMark x1="40860" y1="92248" x2="40860" y2="92248"/>
                      </a14:backgroundRemoval>
                    </a14:imgEffect>
                  </a14:imgLayer>
                </a14:imgProps>
              </a:ext>
              <a:ext uri="{28A0092B-C50C-407E-A947-70E740481C1C}">
                <a14:useLocalDpi xmlns:a14="http://schemas.microsoft.com/office/drawing/2010/main"/>
              </a:ext>
            </a:extLst>
          </a:blip>
          <a:stretch>
            <a:fillRect/>
          </a:stretch>
        </p:blipFill>
        <p:spPr>
          <a:xfrm>
            <a:off x="10324322" y="4162221"/>
            <a:ext cx="355846" cy="246796"/>
          </a:xfrm>
          <a:prstGeom prst="rect">
            <a:avLst/>
          </a:prstGeom>
        </p:spPr>
      </p:pic>
      <p:pic>
        <p:nvPicPr>
          <p:cNvPr id="6" name="Picture 5">
            <a:extLst>
              <a:ext uri="{FF2B5EF4-FFF2-40B4-BE49-F238E27FC236}">
                <a16:creationId xmlns:a16="http://schemas.microsoft.com/office/drawing/2014/main" id="{A9C2B0E8-9B3E-C755-7D80-61A461454FAC}"/>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752" b="92248" l="9140" r="90323">
                        <a14:foregroundMark x1="9140" y1="50388" x2="9140" y2="50388"/>
                        <a14:foregroundMark x1="10215" y1="39535" x2="10215" y2="39535"/>
                        <a14:foregroundMark x1="13441" y1="27907" x2="13441" y2="27907"/>
                        <a14:foregroundMark x1="21505" y1="19380" x2="21505" y2="19380"/>
                        <a14:foregroundMark x1="47849" y1="93023" x2="47849" y2="93023"/>
                        <a14:foregroundMark x1="83333" y1="75194" x2="83333" y2="75194"/>
                        <a14:foregroundMark x1="89785" y1="67442" x2="89785" y2="67442"/>
                        <a14:foregroundMark x1="88710" y1="66667" x2="88710" y2="66667"/>
                        <a14:foregroundMark x1="90860" y1="50388" x2="90860" y2="50388"/>
                        <a14:foregroundMark x1="90323" y1="37984" x2="90323" y2="37984"/>
                        <a14:foregroundMark x1="70968" y1="86822" x2="70968" y2="86822"/>
                        <a14:foregroundMark x1="15591" y1="75969" x2="15591" y2="75969"/>
                        <a14:foregroundMark x1="40860" y1="92248" x2="40860" y2="92248"/>
                      </a14:backgroundRemoval>
                    </a14:imgEffect>
                  </a14:imgLayer>
                </a14:imgProps>
              </a:ext>
              <a:ext uri="{28A0092B-C50C-407E-A947-70E740481C1C}">
                <a14:useLocalDpi xmlns:a14="http://schemas.microsoft.com/office/drawing/2010/main"/>
              </a:ext>
            </a:extLst>
          </a:blip>
          <a:stretch>
            <a:fillRect/>
          </a:stretch>
        </p:blipFill>
        <p:spPr>
          <a:xfrm>
            <a:off x="11013374" y="4162221"/>
            <a:ext cx="355846" cy="246796"/>
          </a:xfrm>
          <a:prstGeom prst="rect">
            <a:avLst/>
          </a:prstGeom>
        </p:spPr>
      </p:pic>
      <p:pic>
        <p:nvPicPr>
          <p:cNvPr id="7" name="Picture 6">
            <a:extLst>
              <a:ext uri="{FF2B5EF4-FFF2-40B4-BE49-F238E27FC236}">
                <a16:creationId xmlns:a16="http://schemas.microsoft.com/office/drawing/2014/main" id="{BF1629FE-C883-10A4-CE72-BB652A5755D6}"/>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752" b="92248" l="9140" r="90323">
                        <a14:foregroundMark x1="9140" y1="50388" x2="9140" y2="50388"/>
                        <a14:foregroundMark x1="10215" y1="39535" x2="10215" y2="39535"/>
                        <a14:foregroundMark x1="13441" y1="27907" x2="13441" y2="27907"/>
                        <a14:foregroundMark x1="21505" y1="19380" x2="21505" y2="19380"/>
                        <a14:foregroundMark x1="47849" y1="93023" x2="47849" y2="93023"/>
                        <a14:foregroundMark x1="83333" y1="75194" x2="83333" y2="75194"/>
                        <a14:foregroundMark x1="89785" y1="67442" x2="89785" y2="67442"/>
                        <a14:foregroundMark x1="88710" y1="66667" x2="88710" y2="66667"/>
                        <a14:foregroundMark x1="90860" y1="50388" x2="90860" y2="50388"/>
                        <a14:foregroundMark x1="90323" y1="37984" x2="90323" y2="37984"/>
                        <a14:foregroundMark x1="70968" y1="86822" x2="70968" y2="86822"/>
                        <a14:foregroundMark x1="15591" y1="75969" x2="15591" y2="75969"/>
                        <a14:foregroundMark x1="40860" y1="92248" x2="40860" y2="92248"/>
                      </a14:backgroundRemoval>
                    </a14:imgEffect>
                  </a14:imgLayer>
                </a14:imgProps>
              </a:ext>
              <a:ext uri="{28A0092B-C50C-407E-A947-70E740481C1C}">
                <a14:useLocalDpi xmlns:a14="http://schemas.microsoft.com/office/drawing/2010/main"/>
              </a:ext>
            </a:extLst>
          </a:blip>
          <a:stretch>
            <a:fillRect/>
          </a:stretch>
        </p:blipFill>
        <p:spPr>
          <a:xfrm>
            <a:off x="11562254" y="4162221"/>
            <a:ext cx="355846" cy="246796"/>
          </a:xfrm>
          <a:prstGeom prst="rect">
            <a:avLst/>
          </a:prstGeom>
        </p:spPr>
      </p:pic>
      <p:pic>
        <p:nvPicPr>
          <p:cNvPr id="9" name="Picture 8">
            <a:extLst>
              <a:ext uri="{FF2B5EF4-FFF2-40B4-BE49-F238E27FC236}">
                <a16:creationId xmlns:a16="http://schemas.microsoft.com/office/drawing/2014/main" id="{17E88EAA-313F-2840-D3BE-5F80BFC8EF93}"/>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7752" b="92248" l="9140" r="90323">
                        <a14:foregroundMark x1="9140" y1="50388" x2="9140" y2="50388"/>
                        <a14:foregroundMark x1="10215" y1="39535" x2="10215" y2="39535"/>
                        <a14:foregroundMark x1="13441" y1="27907" x2="13441" y2="27907"/>
                        <a14:foregroundMark x1="21505" y1="19380" x2="21505" y2="19380"/>
                        <a14:foregroundMark x1="47849" y1="93023" x2="47849" y2="93023"/>
                        <a14:foregroundMark x1="83333" y1="75194" x2="83333" y2="75194"/>
                        <a14:foregroundMark x1="89785" y1="67442" x2="89785" y2="67442"/>
                        <a14:foregroundMark x1="88710" y1="66667" x2="88710" y2="66667"/>
                        <a14:foregroundMark x1="90860" y1="50388" x2="90860" y2="50388"/>
                        <a14:foregroundMark x1="90323" y1="37984" x2="90323" y2="37984"/>
                        <a14:foregroundMark x1="70968" y1="86822" x2="70968" y2="86822"/>
                        <a14:foregroundMark x1="15591" y1="75969" x2="15591" y2="75969"/>
                        <a14:foregroundMark x1="40860" y1="92248" x2="40860" y2="92248"/>
                      </a14:backgroundRemoval>
                    </a14:imgEffect>
                  </a14:imgLayer>
                </a14:imgProps>
              </a:ext>
              <a:ext uri="{28A0092B-C50C-407E-A947-70E740481C1C}">
                <a14:useLocalDpi xmlns:a14="http://schemas.microsoft.com/office/drawing/2010/main"/>
              </a:ext>
            </a:extLst>
          </a:blip>
          <a:stretch>
            <a:fillRect/>
          </a:stretch>
        </p:blipFill>
        <p:spPr>
          <a:xfrm>
            <a:off x="7525951" y="4193604"/>
            <a:ext cx="355846" cy="246796"/>
          </a:xfrm>
          <a:prstGeom prst="rect">
            <a:avLst/>
          </a:prstGeom>
        </p:spPr>
      </p:pic>
    </p:spTree>
    <p:extLst>
      <p:ext uri="{BB962C8B-B14F-4D97-AF65-F5344CB8AC3E}">
        <p14:creationId xmlns:p14="http://schemas.microsoft.com/office/powerpoint/2010/main" val="2696448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9C66-EEBD-64B2-9D7B-0378CDA2C735}"/>
              </a:ext>
            </a:extLst>
          </p:cNvPr>
          <p:cNvSpPr>
            <a:spLocks noGrp="1"/>
          </p:cNvSpPr>
          <p:nvPr>
            <p:ph type="title"/>
          </p:nvPr>
        </p:nvSpPr>
        <p:spPr/>
        <p:txBody>
          <a:bodyPr/>
          <a:lstStyle/>
          <a:p>
            <a:r>
              <a:rPr lang="en-US"/>
              <a:t>Change Request Process</a:t>
            </a:r>
          </a:p>
        </p:txBody>
      </p:sp>
      <p:pic>
        <p:nvPicPr>
          <p:cNvPr id="7" name="Content Placeholder 6">
            <a:extLst>
              <a:ext uri="{FF2B5EF4-FFF2-40B4-BE49-F238E27FC236}">
                <a16:creationId xmlns:a16="http://schemas.microsoft.com/office/drawing/2014/main" id="{A812F25E-2F5A-A964-518A-058A2E9EFE1E}"/>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98881" y="1825625"/>
            <a:ext cx="4144703" cy="3894040"/>
          </a:xfrm>
        </p:spPr>
      </p:pic>
      <p:pic>
        <p:nvPicPr>
          <p:cNvPr id="9" name="Content Placeholder 8" descr="A picture containing screenshot, text, diagram, multimedia software&#10;&#10;Description automatically generated">
            <a:extLst>
              <a:ext uri="{FF2B5EF4-FFF2-40B4-BE49-F238E27FC236}">
                <a16:creationId xmlns:a16="http://schemas.microsoft.com/office/drawing/2014/main" id="{FE4A81FD-4D48-56BB-16A4-7A57E519FF97}"/>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3844213" y="2188490"/>
            <a:ext cx="8347788" cy="3905277"/>
          </a:xfrm>
        </p:spPr>
      </p:pic>
    </p:spTree>
    <p:extLst>
      <p:ext uri="{BB962C8B-B14F-4D97-AF65-F5344CB8AC3E}">
        <p14:creationId xmlns:p14="http://schemas.microsoft.com/office/powerpoint/2010/main" val="7601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28D9-26B9-0C86-811F-463DE5C6553A}"/>
              </a:ext>
            </a:extLst>
          </p:cNvPr>
          <p:cNvSpPr>
            <a:spLocks noGrp="1"/>
          </p:cNvSpPr>
          <p:nvPr>
            <p:ph type="title"/>
          </p:nvPr>
        </p:nvSpPr>
        <p:spPr/>
        <p:txBody>
          <a:bodyPr/>
          <a:lstStyle/>
          <a:p>
            <a:r>
              <a:rPr lang="en-US" dirty="0"/>
              <a:t>AgGateway Overview</a:t>
            </a:r>
          </a:p>
        </p:txBody>
      </p:sp>
      <p:sp>
        <p:nvSpPr>
          <p:cNvPr id="3" name="Text Placeholder 2">
            <a:extLst>
              <a:ext uri="{FF2B5EF4-FFF2-40B4-BE49-F238E27FC236}">
                <a16:creationId xmlns:a16="http://schemas.microsoft.com/office/drawing/2014/main" id="{9CDC5EB8-3CC7-F9FA-3911-1A74855160D5}"/>
              </a:ext>
            </a:extLst>
          </p:cNvPr>
          <p:cNvSpPr>
            <a:spLocks noGrp="1"/>
          </p:cNvSpPr>
          <p:nvPr>
            <p:ph type="body" idx="1"/>
          </p:nvPr>
        </p:nvSpPr>
        <p:spPr/>
        <p:txBody>
          <a:bodyPr/>
          <a:lstStyle/>
          <a:p>
            <a:r>
              <a:rPr lang="en-US" dirty="0">
                <a:hlinkClick r:id="rId2"/>
              </a:rPr>
              <a:t>https://www.aggateway.org/EventsandEducation/AboutAgGateway.aspx</a:t>
            </a:r>
            <a:r>
              <a:rPr lang="en-US" dirty="0"/>
              <a:t> </a:t>
            </a:r>
          </a:p>
        </p:txBody>
      </p:sp>
    </p:spTree>
    <p:extLst>
      <p:ext uri="{BB962C8B-B14F-4D97-AF65-F5344CB8AC3E}">
        <p14:creationId xmlns:p14="http://schemas.microsoft.com/office/powerpoint/2010/main" val="3239454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0F19136-7BCD-4D3B-11E8-2E9B5E3F30A5}"/>
              </a:ext>
            </a:extLst>
          </p:cNvPr>
          <p:cNvSpPr>
            <a:spLocks noGrp="1"/>
          </p:cNvSpPr>
          <p:nvPr>
            <p:ph type="title"/>
          </p:nvPr>
        </p:nvSpPr>
        <p:spPr/>
        <p:txBody>
          <a:bodyPr/>
          <a:lstStyle/>
          <a:p>
            <a:r>
              <a:rPr lang="en-US" dirty="0"/>
              <a:t>Resources Moving to GitHub</a:t>
            </a:r>
          </a:p>
        </p:txBody>
      </p:sp>
      <p:pic>
        <p:nvPicPr>
          <p:cNvPr id="7" name="Content Placeholder 6">
            <a:extLst>
              <a:ext uri="{FF2B5EF4-FFF2-40B4-BE49-F238E27FC236}">
                <a16:creationId xmlns:a16="http://schemas.microsoft.com/office/drawing/2014/main" id="{D4139B92-06E9-B52C-F783-A1C07AE1BCC1}"/>
              </a:ext>
            </a:extLst>
          </p:cNvPr>
          <p:cNvPicPr>
            <a:picLocks noGrp="1" noChangeAspect="1"/>
          </p:cNvPicPr>
          <p:nvPr>
            <p:ph sz="half" idx="1"/>
          </p:nvPr>
        </p:nvPicPr>
        <p:blipFill>
          <a:blip r:embed="rId2"/>
          <a:stretch>
            <a:fillRect/>
          </a:stretch>
        </p:blipFill>
        <p:spPr>
          <a:xfrm>
            <a:off x="838200" y="2051875"/>
            <a:ext cx="5181600" cy="3898837"/>
          </a:xfrm>
        </p:spPr>
      </p:pic>
      <p:sp>
        <p:nvSpPr>
          <p:cNvPr id="9" name="Content Placeholder 8">
            <a:extLst>
              <a:ext uri="{FF2B5EF4-FFF2-40B4-BE49-F238E27FC236}">
                <a16:creationId xmlns:a16="http://schemas.microsoft.com/office/drawing/2014/main" id="{B994B9C0-501C-4C23-19F2-9B74D4AB0B7D}"/>
              </a:ext>
            </a:extLst>
          </p:cNvPr>
          <p:cNvSpPr>
            <a:spLocks noGrp="1"/>
          </p:cNvSpPr>
          <p:nvPr>
            <p:ph sz="half" idx="2"/>
          </p:nvPr>
        </p:nvSpPr>
        <p:spPr>
          <a:xfrm>
            <a:off x="6172201" y="1825624"/>
            <a:ext cx="5992904" cy="4716465"/>
          </a:xfrm>
        </p:spPr>
        <p:txBody>
          <a:bodyPr/>
          <a:lstStyle/>
          <a:p>
            <a:r>
              <a:rPr lang="en-US" dirty="0"/>
              <a:t>v2.0 Soil methods list</a:t>
            </a:r>
          </a:p>
          <a:p>
            <a:r>
              <a:rPr lang="en-US" dirty="0"/>
              <a:t>v2.0 Schema</a:t>
            </a:r>
          </a:p>
          <a:p>
            <a:r>
              <a:rPr lang="en-US" dirty="0"/>
              <a:t>v2.0 Manure methods list</a:t>
            </a:r>
          </a:p>
          <a:p>
            <a:r>
              <a:rPr lang="en-US" dirty="0"/>
              <a:t>v2.0 Botanical methods list</a:t>
            </a:r>
          </a:p>
          <a:p>
            <a:r>
              <a:rPr lang="en-US" dirty="0"/>
              <a:t>v2.0 Water methods list</a:t>
            </a:r>
          </a:p>
          <a:p>
            <a:r>
              <a:rPr lang="en-US" dirty="0"/>
              <a:t>v2.0 Nematode methods list</a:t>
            </a:r>
          </a:p>
          <a:p>
            <a:r>
              <a:rPr lang="en-US" dirty="0"/>
              <a:t>v2.0 Microbiology methods list</a:t>
            </a:r>
          </a:p>
          <a:p>
            <a:r>
              <a:rPr lang="en-US" dirty="0"/>
              <a:t>v2.0 Feed methods list</a:t>
            </a:r>
          </a:p>
          <a:p>
            <a:r>
              <a:rPr lang="en-US" dirty="0"/>
              <a:t>v2.0 Compost methods list</a:t>
            </a:r>
          </a:p>
        </p:txBody>
      </p:sp>
      <p:sp>
        <p:nvSpPr>
          <p:cNvPr id="10" name="Rectangle: Rounded Corners 9">
            <a:extLst>
              <a:ext uri="{FF2B5EF4-FFF2-40B4-BE49-F238E27FC236}">
                <a16:creationId xmlns:a16="http://schemas.microsoft.com/office/drawing/2014/main" id="{16050D18-3232-7766-02A2-AC33BFD50E03}"/>
              </a:ext>
            </a:extLst>
          </p:cNvPr>
          <p:cNvSpPr/>
          <p:nvPr/>
        </p:nvSpPr>
        <p:spPr>
          <a:xfrm>
            <a:off x="10199077" y="1825625"/>
            <a:ext cx="1776046" cy="3636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Complete</a:t>
            </a:r>
          </a:p>
        </p:txBody>
      </p:sp>
      <p:sp>
        <p:nvSpPr>
          <p:cNvPr id="15" name="Rectangle: Rounded Corners 14">
            <a:extLst>
              <a:ext uri="{FF2B5EF4-FFF2-40B4-BE49-F238E27FC236}">
                <a16:creationId xmlns:a16="http://schemas.microsoft.com/office/drawing/2014/main" id="{A270B725-6E47-135E-F19A-C2F2ADB88F4C}"/>
              </a:ext>
            </a:extLst>
          </p:cNvPr>
          <p:cNvSpPr/>
          <p:nvPr/>
        </p:nvSpPr>
        <p:spPr>
          <a:xfrm>
            <a:off x="10775576" y="3410017"/>
            <a:ext cx="1389529" cy="3636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Started</a:t>
            </a:r>
          </a:p>
        </p:txBody>
      </p:sp>
      <p:sp>
        <p:nvSpPr>
          <p:cNvPr id="16" name="Rectangle: Rounded Corners 15">
            <a:extLst>
              <a:ext uri="{FF2B5EF4-FFF2-40B4-BE49-F238E27FC236}">
                <a16:creationId xmlns:a16="http://schemas.microsoft.com/office/drawing/2014/main" id="{223EDDE5-7AE6-A1DA-B446-DA188CBECD29}"/>
              </a:ext>
            </a:extLst>
          </p:cNvPr>
          <p:cNvSpPr/>
          <p:nvPr/>
        </p:nvSpPr>
        <p:spPr>
          <a:xfrm>
            <a:off x="10585594" y="2902457"/>
            <a:ext cx="1389529" cy="3636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Started</a:t>
            </a:r>
          </a:p>
        </p:txBody>
      </p:sp>
      <p:sp>
        <p:nvSpPr>
          <p:cNvPr id="17" name="Rectangle: Rounded Corners 16">
            <a:extLst>
              <a:ext uri="{FF2B5EF4-FFF2-40B4-BE49-F238E27FC236}">
                <a16:creationId xmlns:a16="http://schemas.microsoft.com/office/drawing/2014/main" id="{E71ADD72-49AF-951C-9C7A-37F6539FF832}"/>
              </a:ext>
            </a:extLst>
          </p:cNvPr>
          <p:cNvSpPr/>
          <p:nvPr/>
        </p:nvSpPr>
        <p:spPr>
          <a:xfrm>
            <a:off x="8763001" y="2378598"/>
            <a:ext cx="1389529" cy="3636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In Process</a:t>
            </a:r>
          </a:p>
        </p:txBody>
      </p:sp>
      <p:sp>
        <p:nvSpPr>
          <p:cNvPr id="4" name="TextBox 3">
            <a:extLst>
              <a:ext uri="{FF2B5EF4-FFF2-40B4-BE49-F238E27FC236}">
                <a16:creationId xmlns:a16="http://schemas.microsoft.com/office/drawing/2014/main" id="{9835A24F-2E9E-F06F-C847-8BB6BED1DED1}"/>
              </a:ext>
            </a:extLst>
          </p:cNvPr>
          <p:cNvSpPr txBox="1"/>
          <p:nvPr/>
        </p:nvSpPr>
        <p:spPr>
          <a:xfrm>
            <a:off x="838199" y="1640957"/>
            <a:ext cx="6097464" cy="369332"/>
          </a:xfrm>
          <a:prstGeom prst="rect">
            <a:avLst/>
          </a:prstGeom>
          <a:noFill/>
        </p:spPr>
        <p:txBody>
          <a:bodyPr wrap="square">
            <a:spAutoFit/>
          </a:bodyPr>
          <a:lstStyle/>
          <a:p>
            <a:r>
              <a:rPr lang="en-US" dirty="0">
                <a:hlinkClick r:id="rId3"/>
              </a:rPr>
              <a:t>https://github.com/AgGateway/Modus</a:t>
            </a:r>
            <a:r>
              <a:rPr lang="en-US" dirty="0"/>
              <a:t> </a:t>
            </a:r>
          </a:p>
        </p:txBody>
      </p:sp>
    </p:spTree>
    <p:extLst>
      <p:ext uri="{BB962C8B-B14F-4D97-AF65-F5344CB8AC3E}">
        <p14:creationId xmlns:p14="http://schemas.microsoft.com/office/powerpoint/2010/main" val="2624144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1A033-A1C8-7CBA-AC79-266DC5D0499D}"/>
              </a:ext>
            </a:extLst>
          </p:cNvPr>
          <p:cNvSpPr>
            <a:spLocks noGrp="1"/>
          </p:cNvSpPr>
          <p:nvPr>
            <p:ph type="title"/>
          </p:nvPr>
        </p:nvSpPr>
        <p:spPr/>
        <p:txBody>
          <a:bodyPr/>
          <a:lstStyle/>
          <a:p>
            <a:r>
              <a:rPr lang="en-US" dirty="0"/>
              <a:t>Precision Agriculture Irrigation Language (PAIL)</a:t>
            </a:r>
          </a:p>
        </p:txBody>
      </p:sp>
      <p:sp>
        <p:nvSpPr>
          <p:cNvPr id="3" name="Text Placeholder 2">
            <a:extLst>
              <a:ext uri="{FF2B5EF4-FFF2-40B4-BE49-F238E27FC236}">
                <a16:creationId xmlns:a16="http://schemas.microsoft.com/office/drawing/2014/main" id="{90D87613-23AD-0F17-8689-7EB95B26A630}"/>
              </a:ext>
            </a:extLst>
          </p:cNvPr>
          <p:cNvSpPr>
            <a:spLocks noGrp="1"/>
          </p:cNvSpPr>
          <p:nvPr>
            <p:ph type="body" idx="1"/>
          </p:nvPr>
        </p:nvSpPr>
        <p:spPr/>
        <p:txBody>
          <a:bodyPr/>
          <a:lstStyle/>
          <a:p>
            <a:r>
              <a:rPr lang="en-US" dirty="0"/>
              <a:t>ASABE/ANSI S632-1, S632-3</a:t>
            </a:r>
          </a:p>
          <a:p>
            <a:r>
              <a:rPr lang="en-US" dirty="0"/>
              <a:t>ISO7673-1, 7673-2, 7673-3</a:t>
            </a:r>
          </a:p>
        </p:txBody>
      </p:sp>
    </p:spTree>
    <p:extLst>
      <p:ext uri="{BB962C8B-B14F-4D97-AF65-F5344CB8AC3E}">
        <p14:creationId xmlns:p14="http://schemas.microsoft.com/office/powerpoint/2010/main" val="3047801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7" y="1"/>
            <a:ext cx="10691447"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306CB0"/>
                </a:solidFill>
              </a:rPr>
              <a:t>Water Scarcity Impacts 4 Billion People</a:t>
            </a:r>
          </a:p>
        </p:txBody>
      </p:sp>
      <p:pic>
        <p:nvPicPr>
          <p:cNvPr id="5" name="Picture 4"/>
          <p:cNvPicPr>
            <a:picLocks noChangeAspect="1"/>
          </p:cNvPicPr>
          <p:nvPr/>
        </p:nvPicPr>
        <p:blipFill>
          <a:blip r:embed="rId2"/>
          <a:stretch>
            <a:fillRect/>
          </a:stretch>
        </p:blipFill>
        <p:spPr>
          <a:xfrm>
            <a:off x="1524000" y="1361145"/>
            <a:ext cx="9144000" cy="4245429"/>
          </a:xfrm>
          <a:prstGeom prst="rect">
            <a:avLst/>
          </a:prstGeom>
        </p:spPr>
      </p:pic>
      <p:sp>
        <p:nvSpPr>
          <p:cNvPr id="3" name="Rectangle 2"/>
          <p:cNvSpPr/>
          <p:nvPr/>
        </p:nvSpPr>
        <p:spPr>
          <a:xfrm>
            <a:off x="1981200" y="5642155"/>
            <a:ext cx="8001000" cy="830997"/>
          </a:xfrm>
          <a:prstGeom prst="rect">
            <a:avLst/>
          </a:prstGeom>
        </p:spPr>
        <p:txBody>
          <a:bodyPr wrap="square">
            <a:spAutoFit/>
          </a:bodyPr>
          <a:lstStyle/>
          <a:p>
            <a:pPr algn="ctr"/>
            <a:r>
              <a:rPr lang="en-US" sz="2400" dirty="0"/>
              <a:t>Agriculture accounts for </a:t>
            </a:r>
            <a:r>
              <a:rPr lang="en-US" sz="2400" b="1" dirty="0"/>
              <a:t>70 percent</a:t>
            </a:r>
            <a:r>
              <a:rPr lang="en-US" sz="2400" dirty="0"/>
              <a:t> of the freshwater</a:t>
            </a:r>
          </a:p>
          <a:p>
            <a:pPr algn="ctr"/>
            <a:r>
              <a:rPr lang="en-US" sz="2400" dirty="0"/>
              <a:t> taken out of rivers, lakes, and aquifers.</a:t>
            </a:r>
          </a:p>
        </p:txBody>
      </p:sp>
    </p:spTree>
    <p:extLst>
      <p:ext uri="{BB962C8B-B14F-4D97-AF65-F5344CB8AC3E}">
        <p14:creationId xmlns:p14="http://schemas.microsoft.com/office/powerpoint/2010/main" val="584077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AA08137-50E8-4985-937E-BC551ABF724A}"/>
              </a:ext>
            </a:extLst>
          </p:cNvPr>
          <p:cNvSpPr>
            <a:spLocks noGrp="1"/>
          </p:cNvSpPr>
          <p:nvPr>
            <p:ph idx="1"/>
          </p:nvPr>
        </p:nvSpPr>
        <p:spPr>
          <a:xfrm>
            <a:off x="272142" y="1534884"/>
            <a:ext cx="3140527" cy="4718959"/>
          </a:xfrm>
        </p:spPr>
        <p:txBody>
          <a:bodyPr>
            <a:normAutofit/>
          </a:bodyPr>
          <a:lstStyle/>
          <a:p>
            <a:pPr marL="0" indent="0">
              <a:buNone/>
            </a:pPr>
            <a:r>
              <a:rPr lang="en-US" sz="2900" dirty="0"/>
              <a:t>Methods used in deciding when to irrigate</a:t>
            </a:r>
          </a:p>
          <a:p>
            <a:pPr marL="0" indent="0">
              <a:buNone/>
            </a:pPr>
            <a:endParaRPr lang="en-US" sz="2900" dirty="0"/>
          </a:p>
          <a:p>
            <a:pPr marL="0" indent="0">
              <a:buNone/>
            </a:pPr>
            <a:r>
              <a:rPr lang="en-US" sz="2400" dirty="0"/>
              <a:t>SIS: Scientific Irrigation Scheduling</a:t>
            </a:r>
          </a:p>
          <a:p>
            <a:pPr marL="0" indent="0">
              <a:buNone/>
            </a:pPr>
            <a:r>
              <a:rPr lang="en-US" sz="2400" dirty="0"/>
              <a:t>Non-SIS: perception-based methods</a:t>
            </a:r>
          </a:p>
          <a:p>
            <a:pPr marL="0" indent="0">
              <a:buNone/>
            </a:pPr>
            <a:endParaRPr lang="en-US" sz="2600" dirty="0"/>
          </a:p>
          <a:p>
            <a:pPr marL="0" indent="0">
              <a:buNone/>
            </a:pPr>
            <a:endParaRPr lang="en-US" sz="2000" dirty="0"/>
          </a:p>
        </p:txBody>
      </p:sp>
      <p:graphicFrame>
        <p:nvGraphicFramePr>
          <p:cNvPr id="8" name="Chart 7">
            <a:extLst>
              <a:ext uri="{FF2B5EF4-FFF2-40B4-BE49-F238E27FC236}">
                <a16:creationId xmlns:a16="http://schemas.microsoft.com/office/drawing/2014/main" id="{6A3B759C-5624-4895-BCC8-DAF5C7456290}"/>
              </a:ext>
            </a:extLst>
          </p:cNvPr>
          <p:cNvGraphicFramePr>
            <a:graphicFrameLocks noGrp="1"/>
          </p:cNvGraphicFramePr>
          <p:nvPr/>
        </p:nvGraphicFramePr>
        <p:xfrm>
          <a:off x="3412670" y="161728"/>
          <a:ext cx="8643257" cy="617531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B25462C3-BC0F-3F6B-8A23-E17EB7101965}"/>
              </a:ext>
            </a:extLst>
          </p:cNvPr>
          <p:cNvPicPr>
            <a:picLocks noChangeAspect="1"/>
          </p:cNvPicPr>
          <p:nvPr/>
        </p:nvPicPr>
        <p:blipFill>
          <a:blip r:embed="rId4"/>
          <a:stretch>
            <a:fillRect/>
          </a:stretch>
        </p:blipFill>
        <p:spPr>
          <a:xfrm>
            <a:off x="569803" y="161728"/>
            <a:ext cx="3315163" cy="1086002"/>
          </a:xfrm>
          <a:prstGeom prst="rect">
            <a:avLst/>
          </a:prstGeom>
        </p:spPr>
      </p:pic>
    </p:spTree>
    <p:extLst>
      <p:ext uri="{BB962C8B-B14F-4D97-AF65-F5344CB8AC3E}">
        <p14:creationId xmlns:p14="http://schemas.microsoft.com/office/powerpoint/2010/main" val="2386539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45" y="-234220"/>
            <a:ext cx="10515601" cy="1325563"/>
          </a:xfrm>
        </p:spPr>
        <p:txBody>
          <a:bodyPr/>
          <a:lstStyle/>
          <a:p>
            <a:r>
              <a:rPr lang="en-US" dirty="0"/>
              <a:t>Integrated Decision Support Solution</a:t>
            </a:r>
          </a:p>
        </p:txBody>
      </p:sp>
      <p:grpSp>
        <p:nvGrpSpPr>
          <p:cNvPr id="18" name="Group 17"/>
          <p:cNvGrpSpPr/>
          <p:nvPr/>
        </p:nvGrpSpPr>
        <p:grpSpPr>
          <a:xfrm>
            <a:off x="1688123" y="764930"/>
            <a:ext cx="3270152" cy="5591113"/>
            <a:chOff x="0" y="1097280"/>
            <a:chExt cx="3566160" cy="5760720"/>
          </a:xfrm>
        </p:grpSpPr>
        <p:sp>
          <p:nvSpPr>
            <p:cNvPr id="3" name="Rectangle 2"/>
            <p:cNvSpPr/>
            <p:nvPr/>
          </p:nvSpPr>
          <p:spPr>
            <a:xfrm>
              <a:off x="0" y="1097280"/>
              <a:ext cx="3566160" cy="57607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vert="vert270"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n-ea"/>
                  <a:cs typeface="+mn-cs"/>
                </a:rPr>
                <a:t>INPUTS</a:t>
              </a:r>
            </a:p>
          </p:txBody>
        </p:sp>
        <p:grpSp>
          <p:nvGrpSpPr>
            <p:cNvPr id="6" name="Group 22"/>
            <p:cNvGrpSpPr/>
            <p:nvPr/>
          </p:nvGrpSpPr>
          <p:grpSpPr>
            <a:xfrm>
              <a:off x="381000" y="3339893"/>
              <a:ext cx="3017520" cy="1254685"/>
              <a:chOff x="148432" y="3581400"/>
              <a:chExt cx="3017520" cy="1254685"/>
            </a:xfrm>
          </p:grpSpPr>
          <p:sp>
            <p:nvSpPr>
              <p:cNvPr id="24" name="Rectangle 23"/>
              <p:cNvSpPr/>
              <p:nvPr/>
            </p:nvSpPr>
            <p:spPr>
              <a:xfrm>
                <a:off x="148432" y="3581400"/>
                <a:ext cx="3017520" cy="1254685"/>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83CA"/>
                    </a:solidFill>
                    <a:effectLst/>
                    <a:uLnTx/>
                    <a:uFillTx/>
                    <a:latin typeface="Arial"/>
                    <a:ea typeface="+mn-ea"/>
                    <a:cs typeface="+mn-cs"/>
                  </a:rPr>
                  <a:t>static Data</a:t>
                </a:r>
              </a:p>
            </p:txBody>
          </p:sp>
          <p:grpSp>
            <p:nvGrpSpPr>
              <p:cNvPr id="8" name="Group 24"/>
              <p:cNvGrpSpPr/>
              <p:nvPr/>
            </p:nvGrpSpPr>
            <p:grpSpPr>
              <a:xfrm>
                <a:off x="301719" y="3810000"/>
                <a:ext cx="1416110" cy="997107"/>
                <a:chOff x="811991" y="4267200"/>
                <a:chExt cx="1416110" cy="997107"/>
              </a:xfrm>
            </p:grpSpPr>
            <p:pic>
              <p:nvPicPr>
                <p:cNvPr id="27" name="Picture 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77072" y="4572000"/>
                  <a:ext cx="651029" cy="68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1991" y="4590628"/>
                  <a:ext cx="672829" cy="673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Box 28"/>
                <p:cNvSpPr txBox="1"/>
                <p:nvPr/>
              </p:nvSpPr>
              <p:spPr>
                <a:xfrm>
                  <a:off x="891272" y="4267200"/>
                  <a:ext cx="1250804" cy="3488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2262"/>
                      </a:solidFill>
                      <a:effectLst/>
                      <a:uLnTx/>
                      <a:uFillTx/>
                      <a:latin typeface="Arial Rounded MT Bold" pitchFamily="34" charset="0"/>
                      <a:ea typeface="ＭＳ Ｐゴシック" charset="0"/>
                      <a:cs typeface="+mn-cs"/>
                    </a:rPr>
                    <a:t>Soil maps</a:t>
                  </a:r>
                </a:p>
              </p:txBody>
            </p:sp>
          </p:grpSp>
          <p:sp>
            <p:nvSpPr>
              <p:cNvPr id="26" name="TextBox 25"/>
              <p:cNvSpPr txBox="1"/>
              <p:nvPr/>
            </p:nvSpPr>
            <p:spPr>
              <a:xfrm>
                <a:off x="1708830" y="4124296"/>
                <a:ext cx="1369455" cy="3488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62262"/>
                    </a:solidFill>
                    <a:effectLst/>
                    <a:uLnTx/>
                    <a:uFillTx/>
                    <a:latin typeface="Arial"/>
                    <a:ea typeface="ＭＳ Ｐゴシック" charset="0"/>
                    <a:cs typeface="Arial" pitchFamily="34" charset="0"/>
                  </a:rPr>
                  <a:t>Yield maps</a:t>
                </a:r>
              </a:p>
            </p:txBody>
          </p:sp>
        </p:grpSp>
        <p:sp>
          <p:nvSpPr>
            <p:cNvPr id="30" name="Rectangle 29"/>
            <p:cNvSpPr/>
            <p:nvPr/>
          </p:nvSpPr>
          <p:spPr>
            <a:xfrm>
              <a:off x="381000" y="4759249"/>
              <a:ext cx="3017520" cy="1316019"/>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83CA"/>
                  </a:solidFill>
                  <a:effectLst/>
                  <a:uLnTx/>
                  <a:uFillTx/>
                  <a:latin typeface="Arial"/>
                  <a:ea typeface="+mn-ea"/>
                  <a:cs typeface="+mn-cs"/>
                </a:rPr>
                <a:t>Online advisory system</a:t>
              </a:r>
              <a:br>
                <a:rPr kumimoji="0" lang="en-US" sz="1600" b="1" i="0" u="none" strike="noStrike" kern="1200" cap="all" spc="0" normalizeH="0" baseline="0" noProof="0" dirty="0">
                  <a:ln>
                    <a:noFill/>
                  </a:ln>
                  <a:solidFill>
                    <a:srgbClr val="0083CA"/>
                  </a:solidFill>
                  <a:effectLst/>
                  <a:uLnTx/>
                  <a:uFillTx/>
                  <a:latin typeface="Arial"/>
                  <a:ea typeface="+mn-ea"/>
                  <a:cs typeface="+mn-cs"/>
                </a:rPr>
              </a:br>
              <a:r>
                <a:rPr kumimoji="0" lang="en-US" sz="1600" b="1" i="0" u="none" strike="noStrike" kern="1200" cap="none" spc="0" normalizeH="0" baseline="0" noProof="0" dirty="0">
                  <a:ln>
                    <a:noFill/>
                  </a:ln>
                  <a:solidFill>
                    <a:srgbClr val="262262"/>
                  </a:solidFill>
                  <a:effectLst/>
                  <a:uLnTx/>
                  <a:uFillTx/>
                  <a:latin typeface="Arial"/>
                  <a:ea typeface="+mn-ea"/>
                  <a:cs typeface="Arial" pitchFamily="34" charset="0"/>
                </a:rPr>
                <a:t>Crop type, ET, weather integration, irrigation scheduling, etc.</a:t>
              </a:r>
            </a:p>
          </p:txBody>
        </p:sp>
        <p:sp>
          <p:nvSpPr>
            <p:cNvPr id="31" name="Rectangle 30"/>
            <p:cNvSpPr/>
            <p:nvPr/>
          </p:nvSpPr>
          <p:spPr>
            <a:xfrm>
              <a:off x="381000" y="6355080"/>
              <a:ext cx="3017520" cy="399010"/>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83CA"/>
                  </a:solidFill>
                  <a:effectLst/>
                  <a:uLnTx/>
                  <a:uFillTx/>
                  <a:latin typeface="Arial"/>
                  <a:ea typeface="+mn-ea"/>
                  <a:cs typeface="+mn-cs"/>
                </a:rPr>
                <a:t>Risk management</a:t>
              </a:r>
            </a:p>
          </p:txBody>
        </p:sp>
        <p:grpSp>
          <p:nvGrpSpPr>
            <p:cNvPr id="10" name="Group 68"/>
            <p:cNvGrpSpPr/>
            <p:nvPr/>
          </p:nvGrpSpPr>
          <p:grpSpPr>
            <a:xfrm>
              <a:off x="381000" y="1254982"/>
              <a:ext cx="3017520" cy="1920240"/>
              <a:chOff x="530476" y="1254982"/>
              <a:chExt cx="3017520" cy="1920240"/>
            </a:xfrm>
          </p:grpSpPr>
          <p:sp>
            <p:nvSpPr>
              <p:cNvPr id="5" name="Rectangle 4"/>
              <p:cNvSpPr/>
              <p:nvPr/>
            </p:nvSpPr>
            <p:spPr>
              <a:xfrm>
                <a:off x="530476" y="1254982"/>
                <a:ext cx="3017520" cy="1920240"/>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83CA"/>
                    </a:solidFill>
                    <a:effectLst/>
                    <a:uLnTx/>
                    <a:uFillTx/>
                    <a:latin typeface="Arial"/>
                    <a:ea typeface="+mn-ea"/>
                    <a:cs typeface="+mn-cs"/>
                  </a:rPr>
                  <a:t>On-Farm information</a:t>
                </a:r>
              </a:p>
            </p:txBody>
          </p:sp>
          <p:sp>
            <p:nvSpPr>
              <p:cNvPr id="7" name="TextBox 6"/>
              <p:cNvSpPr txBox="1"/>
              <p:nvPr/>
            </p:nvSpPr>
            <p:spPr>
              <a:xfrm>
                <a:off x="704623" y="1642348"/>
                <a:ext cx="1561494" cy="3488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62262"/>
                    </a:solidFill>
                    <a:effectLst/>
                    <a:uLnTx/>
                    <a:uFillTx/>
                    <a:latin typeface="Arial"/>
                    <a:ea typeface="ＭＳ Ｐゴシック" charset="0"/>
                    <a:cs typeface="Arial" pitchFamily="34" charset="0"/>
                  </a:rPr>
                  <a:t>Weather </a:t>
                </a:r>
              </a:p>
            </p:txBody>
          </p:sp>
          <p:sp>
            <p:nvSpPr>
              <p:cNvPr id="9" name="TextBox 8"/>
              <p:cNvSpPr txBox="1"/>
              <p:nvPr/>
            </p:nvSpPr>
            <p:spPr>
              <a:xfrm>
                <a:off x="605137" y="2438400"/>
                <a:ext cx="2377440" cy="6025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62262"/>
                    </a:solidFill>
                    <a:effectLst/>
                    <a:uLnTx/>
                    <a:uFillTx/>
                    <a:latin typeface="Arial"/>
                    <a:ea typeface="ＭＳ Ｐゴシック" charset="0"/>
                    <a:cs typeface="Arial" pitchFamily="34" charset="0"/>
                  </a:rPr>
                  <a:t>Pumping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62262"/>
                    </a:solidFill>
                    <a:effectLst/>
                    <a:uLnTx/>
                    <a:uFillTx/>
                    <a:latin typeface="Arial"/>
                    <a:ea typeface="ＭＳ Ｐゴシック" charset="0"/>
                    <a:cs typeface="Arial" pitchFamily="34" charset="0"/>
                  </a:rPr>
                  <a:t>distribution system</a:t>
                </a:r>
              </a:p>
            </p:txBody>
          </p:sp>
          <p:grpSp>
            <p:nvGrpSpPr>
              <p:cNvPr id="11" name="Group 67"/>
              <p:cNvGrpSpPr/>
              <p:nvPr/>
            </p:nvGrpSpPr>
            <p:grpSpPr>
              <a:xfrm>
                <a:off x="2659297" y="1750367"/>
                <a:ext cx="769703" cy="916633"/>
                <a:chOff x="2421159" y="1646185"/>
                <a:chExt cx="769703" cy="916633"/>
              </a:xfrm>
            </p:grpSpPr>
            <p:grpSp>
              <p:nvGrpSpPr>
                <p:cNvPr id="12" name="Group 11"/>
                <p:cNvGrpSpPr/>
                <p:nvPr/>
              </p:nvGrpSpPr>
              <p:grpSpPr>
                <a:xfrm>
                  <a:off x="2421159" y="1646185"/>
                  <a:ext cx="769703" cy="916633"/>
                  <a:chOff x="5276849" y="2684463"/>
                  <a:chExt cx="1077913" cy="1283678"/>
                </a:xfrm>
              </p:grpSpPr>
              <p:sp>
                <p:nvSpPr>
                  <p:cNvPr id="17" name="Rectangle 124"/>
                  <p:cNvSpPr>
                    <a:spLocks noChangeArrowheads="1"/>
                  </p:cNvSpPr>
                  <p:nvPr/>
                </p:nvSpPr>
                <p:spPr bwMode="auto">
                  <a:xfrm>
                    <a:off x="5276849" y="2684463"/>
                    <a:ext cx="1077913" cy="1283678"/>
                  </a:xfrm>
                  <a:prstGeom prst="rect">
                    <a:avLst/>
                  </a:prstGeom>
                  <a:solidFill>
                    <a:schemeClr val="bg2"/>
                  </a:solid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2262"/>
                      </a:solidFill>
                      <a:effectLst/>
                      <a:uLnTx/>
                      <a:uFillTx/>
                      <a:latin typeface="Arial"/>
                      <a:ea typeface="ＭＳ Ｐゴシック" charset="0"/>
                      <a:cs typeface="+mn-cs"/>
                    </a:endParaRPr>
                  </a:p>
                </p:txBody>
              </p:sp>
              <p:sp>
                <p:nvSpPr>
                  <p:cNvPr id="19" name="Rectangle 157"/>
                  <p:cNvSpPr>
                    <a:spLocks noChangeArrowheads="1"/>
                  </p:cNvSpPr>
                  <p:nvPr/>
                </p:nvSpPr>
                <p:spPr bwMode="auto">
                  <a:xfrm>
                    <a:off x="5276849" y="2684463"/>
                    <a:ext cx="1077913" cy="257175"/>
                  </a:xfrm>
                  <a:prstGeom prst="rect">
                    <a:avLst/>
                  </a:prstGeom>
                  <a:solidFill>
                    <a:srgbClr val="92D050"/>
                  </a:solidFill>
                  <a:ln w="2" cap="rnd">
                    <a:solidFill>
                      <a:srgbClr val="000000"/>
                    </a:solidFill>
                    <a:prstDash val="solid"/>
                    <a:round/>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ＭＳ Ｐゴシック" charset="0"/>
                        <a:cs typeface="+mn-cs"/>
                      </a:rPr>
                      <a:t>Telemetry</a:t>
                    </a:r>
                  </a:p>
                </p:txBody>
              </p:sp>
            </p:grpSp>
            <p:grpSp>
              <p:nvGrpSpPr>
                <p:cNvPr id="13" name="Group 45"/>
                <p:cNvGrpSpPr>
                  <a:grpSpLocks noChangeAspect="1"/>
                </p:cNvGrpSpPr>
                <p:nvPr/>
              </p:nvGrpSpPr>
              <p:grpSpPr>
                <a:xfrm>
                  <a:off x="2650118" y="1955795"/>
                  <a:ext cx="311784" cy="558805"/>
                  <a:chOff x="5791201" y="1640598"/>
                  <a:chExt cx="487163" cy="873133"/>
                </a:xfrm>
              </p:grpSpPr>
              <p:grpSp>
                <p:nvGrpSpPr>
                  <p:cNvPr id="14" name="Group 46"/>
                  <p:cNvGrpSpPr/>
                  <p:nvPr/>
                </p:nvGrpSpPr>
                <p:grpSpPr>
                  <a:xfrm>
                    <a:off x="5866905" y="1734069"/>
                    <a:ext cx="338938" cy="779662"/>
                    <a:chOff x="5866905" y="1734069"/>
                    <a:chExt cx="338938" cy="779662"/>
                  </a:xfrm>
                  <a:effectLst/>
                </p:grpSpPr>
                <p:sp>
                  <p:nvSpPr>
                    <p:cNvPr id="56" name="Freeform 55"/>
                    <p:cNvSpPr/>
                    <p:nvPr/>
                  </p:nvSpPr>
                  <p:spPr>
                    <a:xfrm flipV="1">
                      <a:off x="5866905" y="1734069"/>
                      <a:ext cx="168250" cy="692506"/>
                    </a:xfrm>
                    <a:custGeom>
                      <a:avLst/>
                      <a:gdLst>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6300"/>
                        <a:gd name="connsiteY0" fmla="*/ 0 h 3606800"/>
                        <a:gd name="connsiteX1" fmla="*/ 596900 w 876300"/>
                        <a:gd name="connsiteY1" fmla="*/ 1727200 h 3606800"/>
                        <a:gd name="connsiteX2" fmla="*/ 876300 w 876300"/>
                        <a:gd name="connsiteY2" fmla="*/ 3606800 h 3606800"/>
                      </a:gdLst>
                      <a:ahLst/>
                      <a:cxnLst>
                        <a:cxn ang="0">
                          <a:pos x="connsiteX0" y="connsiteY0"/>
                        </a:cxn>
                        <a:cxn ang="0">
                          <a:pos x="connsiteX1" y="connsiteY1"/>
                        </a:cxn>
                        <a:cxn ang="0">
                          <a:pos x="connsiteX2" y="connsiteY2"/>
                        </a:cxn>
                      </a:cxnLst>
                      <a:rect l="l" t="t" r="r" b="b"/>
                      <a:pathLst>
                        <a:path w="876300" h="3606800">
                          <a:moveTo>
                            <a:pt x="0" y="0"/>
                          </a:moveTo>
                          <a:cubicBezTo>
                            <a:pt x="225425" y="563033"/>
                            <a:pt x="450850" y="1126067"/>
                            <a:pt x="596900" y="1727200"/>
                          </a:cubicBezTo>
                          <a:cubicBezTo>
                            <a:pt x="742950" y="2328333"/>
                            <a:pt x="853017" y="3306234"/>
                            <a:pt x="876300" y="3606800"/>
                          </a:cubicBezTo>
                        </a:path>
                      </a:pathLst>
                    </a:custGeom>
                    <a:noFill/>
                    <a:ln w="22225">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83CA"/>
                        </a:solidFill>
                        <a:effectLst/>
                        <a:uLnTx/>
                        <a:uFillTx/>
                        <a:latin typeface="Arial"/>
                        <a:ea typeface="+mn-ea"/>
                        <a:cs typeface="+mn-cs"/>
                      </a:endParaRPr>
                    </a:p>
                  </p:txBody>
                </p:sp>
                <p:sp>
                  <p:nvSpPr>
                    <p:cNvPr id="57" name="Freeform 56"/>
                    <p:cNvSpPr/>
                    <p:nvPr/>
                  </p:nvSpPr>
                  <p:spPr>
                    <a:xfrm flipH="1" flipV="1">
                      <a:off x="6037593" y="1736507"/>
                      <a:ext cx="168250" cy="692506"/>
                    </a:xfrm>
                    <a:custGeom>
                      <a:avLst/>
                      <a:gdLst>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6300"/>
                        <a:gd name="connsiteY0" fmla="*/ 0 h 3606800"/>
                        <a:gd name="connsiteX1" fmla="*/ 596900 w 876300"/>
                        <a:gd name="connsiteY1" fmla="*/ 1727200 h 3606800"/>
                        <a:gd name="connsiteX2" fmla="*/ 876300 w 876300"/>
                        <a:gd name="connsiteY2" fmla="*/ 3606800 h 3606800"/>
                      </a:gdLst>
                      <a:ahLst/>
                      <a:cxnLst>
                        <a:cxn ang="0">
                          <a:pos x="connsiteX0" y="connsiteY0"/>
                        </a:cxn>
                        <a:cxn ang="0">
                          <a:pos x="connsiteX1" y="connsiteY1"/>
                        </a:cxn>
                        <a:cxn ang="0">
                          <a:pos x="connsiteX2" y="connsiteY2"/>
                        </a:cxn>
                      </a:cxnLst>
                      <a:rect l="l" t="t" r="r" b="b"/>
                      <a:pathLst>
                        <a:path w="876300" h="3606800">
                          <a:moveTo>
                            <a:pt x="0" y="0"/>
                          </a:moveTo>
                          <a:cubicBezTo>
                            <a:pt x="225425" y="563033"/>
                            <a:pt x="450850" y="1126067"/>
                            <a:pt x="596900" y="1727200"/>
                          </a:cubicBezTo>
                          <a:cubicBezTo>
                            <a:pt x="742950" y="2328333"/>
                            <a:pt x="853017" y="3306234"/>
                            <a:pt x="876300" y="3606800"/>
                          </a:cubicBezTo>
                        </a:path>
                      </a:pathLst>
                    </a:custGeom>
                    <a:noFill/>
                    <a:ln w="22225">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83CA"/>
                        </a:solidFill>
                        <a:effectLst/>
                        <a:uLnTx/>
                        <a:uFillTx/>
                        <a:latin typeface="Arial"/>
                        <a:ea typeface="+mn-ea"/>
                        <a:cs typeface="+mn-cs"/>
                      </a:endParaRPr>
                    </a:p>
                  </p:txBody>
                </p:sp>
                <p:cxnSp>
                  <p:nvCxnSpPr>
                    <p:cNvPr id="58" name="Straight Connector 57"/>
                    <p:cNvCxnSpPr>
                      <a:stCxn id="57" idx="2"/>
                    </p:cNvCxnSpPr>
                    <p:nvPr/>
                  </p:nvCxnSpPr>
                  <p:spPr>
                    <a:xfrm>
                      <a:off x="6037593" y="1736507"/>
                      <a:ext cx="26822" cy="777224"/>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045518" y="1976063"/>
                      <a:ext cx="25603" cy="13411"/>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endCxn id="57" idx="1"/>
                    </p:cNvCxnSpPr>
                    <p:nvPr/>
                  </p:nvCxnSpPr>
                  <p:spPr>
                    <a:xfrm flipV="1">
                      <a:off x="6051004" y="2097391"/>
                      <a:ext cx="40234" cy="21319"/>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6064415" y="2377181"/>
                      <a:ext cx="117043" cy="68275"/>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054662" y="2235753"/>
                      <a:ext cx="74981" cy="37795"/>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5891899" y="2370475"/>
                      <a:ext cx="172517" cy="74981"/>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5943105" y="2225390"/>
                      <a:ext cx="115215" cy="48159"/>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56" idx="1"/>
                    </p:cNvCxnSpPr>
                    <p:nvPr/>
                  </p:nvCxnSpPr>
                  <p:spPr>
                    <a:xfrm flipH="1" flipV="1">
                      <a:off x="5981510" y="2094952"/>
                      <a:ext cx="69494" cy="22600"/>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6005894" y="1978175"/>
                      <a:ext cx="41757" cy="11300"/>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15" name="Group 47"/>
                  <p:cNvGrpSpPr/>
                  <p:nvPr/>
                </p:nvGrpSpPr>
                <p:grpSpPr>
                  <a:xfrm>
                    <a:off x="6076969" y="1640911"/>
                    <a:ext cx="201395" cy="215798"/>
                    <a:chOff x="4505325" y="1790700"/>
                    <a:chExt cx="1048934" cy="1123949"/>
                  </a:xfrm>
                </p:grpSpPr>
                <p:sp>
                  <p:nvSpPr>
                    <p:cNvPr id="53" name="Freeform 52"/>
                    <p:cNvSpPr/>
                    <p:nvPr/>
                  </p:nvSpPr>
                  <p:spPr>
                    <a:xfrm>
                      <a:off x="4505325" y="2136862"/>
                      <a:ext cx="448267" cy="434888"/>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83CA"/>
                        </a:solidFill>
                        <a:effectLst/>
                        <a:uLnTx/>
                        <a:uFillTx/>
                        <a:latin typeface="Arial"/>
                        <a:ea typeface="+mn-ea"/>
                        <a:cs typeface="+mn-cs"/>
                      </a:endParaRPr>
                    </a:p>
                  </p:txBody>
                </p:sp>
                <p:sp>
                  <p:nvSpPr>
                    <p:cNvPr id="54" name="Freeform 53"/>
                    <p:cNvSpPr/>
                    <p:nvPr/>
                  </p:nvSpPr>
                  <p:spPr>
                    <a:xfrm>
                      <a:off x="4844349" y="1973504"/>
                      <a:ext cx="448267" cy="792784"/>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83CA"/>
                        </a:solidFill>
                        <a:effectLst/>
                        <a:uLnTx/>
                        <a:uFillTx/>
                        <a:latin typeface="Arial"/>
                        <a:ea typeface="+mn-ea"/>
                        <a:cs typeface="+mn-cs"/>
                      </a:endParaRPr>
                    </a:p>
                  </p:txBody>
                </p:sp>
                <p:sp>
                  <p:nvSpPr>
                    <p:cNvPr id="55" name="Freeform 54"/>
                    <p:cNvSpPr/>
                    <p:nvPr/>
                  </p:nvSpPr>
                  <p:spPr>
                    <a:xfrm>
                      <a:off x="5105992" y="1790700"/>
                      <a:ext cx="448267" cy="1123949"/>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83CA"/>
                        </a:solidFill>
                        <a:effectLst/>
                        <a:uLnTx/>
                        <a:uFillTx/>
                        <a:latin typeface="Arial"/>
                        <a:ea typeface="+mn-ea"/>
                        <a:cs typeface="+mn-cs"/>
                      </a:endParaRPr>
                    </a:p>
                  </p:txBody>
                </p:sp>
              </p:grpSp>
              <p:grpSp>
                <p:nvGrpSpPr>
                  <p:cNvPr id="16" name="Group 48"/>
                  <p:cNvGrpSpPr/>
                  <p:nvPr/>
                </p:nvGrpSpPr>
                <p:grpSpPr>
                  <a:xfrm flipH="1">
                    <a:off x="5791201" y="1640598"/>
                    <a:ext cx="201395" cy="215798"/>
                    <a:chOff x="4657725" y="1943100"/>
                    <a:chExt cx="1048934" cy="1123949"/>
                  </a:xfrm>
                </p:grpSpPr>
                <p:sp>
                  <p:nvSpPr>
                    <p:cNvPr id="50" name="Freeform 49"/>
                    <p:cNvSpPr/>
                    <p:nvPr/>
                  </p:nvSpPr>
                  <p:spPr>
                    <a:xfrm>
                      <a:off x="4657725" y="2289262"/>
                      <a:ext cx="448267" cy="434888"/>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83CA"/>
                        </a:solidFill>
                        <a:effectLst/>
                        <a:uLnTx/>
                        <a:uFillTx/>
                        <a:latin typeface="Arial"/>
                        <a:ea typeface="+mn-ea"/>
                        <a:cs typeface="+mn-cs"/>
                      </a:endParaRPr>
                    </a:p>
                  </p:txBody>
                </p:sp>
                <p:sp>
                  <p:nvSpPr>
                    <p:cNvPr id="51" name="Freeform 50"/>
                    <p:cNvSpPr/>
                    <p:nvPr/>
                  </p:nvSpPr>
                  <p:spPr>
                    <a:xfrm>
                      <a:off x="4996749" y="2125904"/>
                      <a:ext cx="448267" cy="792784"/>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83CA"/>
                        </a:solidFill>
                        <a:effectLst/>
                        <a:uLnTx/>
                        <a:uFillTx/>
                        <a:latin typeface="Arial"/>
                        <a:ea typeface="+mn-ea"/>
                        <a:cs typeface="+mn-cs"/>
                      </a:endParaRPr>
                    </a:p>
                  </p:txBody>
                </p:sp>
                <p:sp>
                  <p:nvSpPr>
                    <p:cNvPr id="52" name="Freeform 51"/>
                    <p:cNvSpPr/>
                    <p:nvPr/>
                  </p:nvSpPr>
                  <p:spPr>
                    <a:xfrm>
                      <a:off x="5258392" y="1943100"/>
                      <a:ext cx="448267" cy="1123949"/>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83CA"/>
                        </a:solidFill>
                        <a:effectLst/>
                        <a:uLnTx/>
                        <a:uFillTx/>
                        <a:latin typeface="Arial"/>
                        <a:ea typeface="+mn-ea"/>
                        <a:cs typeface="+mn-cs"/>
                      </a:endParaRPr>
                    </a:p>
                  </p:txBody>
                </p:sp>
              </p:grpSp>
            </p:grpSp>
          </p:grpSp>
          <p:sp>
            <p:nvSpPr>
              <p:cNvPr id="67" name="TextBox 66"/>
              <p:cNvSpPr txBox="1"/>
              <p:nvPr/>
            </p:nvSpPr>
            <p:spPr>
              <a:xfrm>
                <a:off x="591289" y="2046550"/>
                <a:ext cx="2241719" cy="34882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62262"/>
                    </a:solidFill>
                    <a:effectLst/>
                    <a:uLnTx/>
                    <a:uFillTx/>
                    <a:latin typeface="Arial"/>
                    <a:ea typeface="ＭＳ Ｐゴシック" charset="0"/>
                    <a:cs typeface="Arial" pitchFamily="34" charset="0"/>
                  </a:rPr>
                  <a:t>Moisture sensors</a:t>
                </a:r>
              </a:p>
            </p:txBody>
          </p:sp>
        </p:grpSp>
      </p:grpSp>
      <p:grpSp>
        <p:nvGrpSpPr>
          <p:cNvPr id="235" name="Group 234"/>
          <p:cNvGrpSpPr/>
          <p:nvPr/>
        </p:nvGrpSpPr>
        <p:grpSpPr>
          <a:xfrm>
            <a:off x="8272163" y="764930"/>
            <a:ext cx="2263951" cy="5591113"/>
            <a:chOff x="6675120" y="1097280"/>
            <a:chExt cx="2468880" cy="5760720"/>
          </a:xfrm>
        </p:grpSpPr>
        <p:sp>
          <p:nvSpPr>
            <p:cNvPr id="32" name="Rectangle 31"/>
            <p:cNvSpPr/>
            <p:nvPr/>
          </p:nvSpPr>
          <p:spPr>
            <a:xfrm>
              <a:off x="6675120" y="1097280"/>
              <a:ext cx="2468880" cy="57607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vert="vert"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n-ea"/>
                  <a:cs typeface="+mn-cs"/>
                </a:rPr>
                <a:t>OUTPUTS</a:t>
              </a:r>
            </a:p>
          </p:txBody>
        </p:sp>
        <p:grpSp>
          <p:nvGrpSpPr>
            <p:cNvPr id="232" name="Group 231"/>
            <p:cNvGrpSpPr/>
            <p:nvPr/>
          </p:nvGrpSpPr>
          <p:grpSpPr>
            <a:xfrm>
              <a:off x="6798199" y="1143000"/>
              <a:ext cx="1979871" cy="5529037"/>
              <a:chOff x="6798199" y="1143000"/>
              <a:chExt cx="1979871" cy="5529037"/>
            </a:xfrm>
          </p:grpSpPr>
          <p:sp>
            <p:nvSpPr>
              <p:cNvPr id="37" name="Rectangle 36"/>
              <p:cNvSpPr/>
              <p:nvPr/>
            </p:nvSpPr>
            <p:spPr>
              <a:xfrm>
                <a:off x="6827520" y="5815832"/>
                <a:ext cx="1920240" cy="856205"/>
              </a:xfrm>
              <a:prstGeom prst="rect">
                <a:avLst/>
              </a:prstGeom>
              <a:solidFill>
                <a:schemeClr val="bg2"/>
              </a:solidFill>
              <a:ln>
                <a:solidFill>
                  <a:srgbClr val="262262"/>
                </a:solidFill>
              </a:ln>
              <a:effectLst/>
            </p:spPr>
            <p:style>
              <a:lnRef idx="1">
                <a:schemeClr val="accent1"/>
              </a:lnRef>
              <a:fillRef idx="3">
                <a:schemeClr val="accent1"/>
              </a:fillRef>
              <a:effectRef idx="2">
                <a:schemeClr val="accent1"/>
              </a:effectRef>
              <a:fontRef idx="minor">
                <a:schemeClr val="lt1"/>
              </a:fontRef>
            </p:style>
            <p:txBody>
              <a:bodyPr lIns="9144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83CA"/>
                    </a:solidFill>
                    <a:effectLst/>
                    <a:uLnTx/>
                    <a:uFillTx/>
                    <a:latin typeface="Arial"/>
                    <a:ea typeface="+mn-ea"/>
                    <a:cs typeface="+mn-cs"/>
                  </a:rPr>
                  <a:t>data output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62262"/>
                    </a:solidFill>
                    <a:effectLst/>
                    <a:uLnTx/>
                    <a:uFillTx/>
                    <a:latin typeface="Arial"/>
                    <a:ea typeface="+mn-ea"/>
                    <a:cs typeface="+mn-cs"/>
                  </a:rPr>
                  <a:t>Reports, trends, analysis, etc</a:t>
                </a:r>
                <a:r>
                  <a:rPr kumimoji="0" lang="en-US" sz="1600" b="0" i="0" u="none" strike="noStrike" kern="1200" cap="none" spc="0" normalizeH="0" baseline="0" noProof="0" dirty="0">
                    <a:ln>
                      <a:noFill/>
                    </a:ln>
                    <a:solidFill>
                      <a:srgbClr val="262262"/>
                    </a:solidFill>
                    <a:effectLst/>
                    <a:uLnTx/>
                    <a:uFillTx/>
                    <a:latin typeface="Arial"/>
                    <a:ea typeface="+mn-ea"/>
                    <a:cs typeface="+mn-cs"/>
                  </a:rPr>
                  <a:t>.</a:t>
                </a:r>
              </a:p>
            </p:txBody>
          </p:sp>
          <p:sp>
            <p:nvSpPr>
              <p:cNvPr id="166" name="Rectangle 165"/>
              <p:cNvSpPr/>
              <p:nvPr/>
            </p:nvSpPr>
            <p:spPr>
              <a:xfrm>
                <a:off x="6798199" y="1143000"/>
                <a:ext cx="1920240" cy="3990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007F"/>
                    </a:solidFill>
                    <a:effectLst/>
                    <a:uLnTx/>
                    <a:uFillTx/>
                    <a:latin typeface="Arial"/>
                    <a:ea typeface="+mn-ea"/>
                    <a:cs typeface="+mn-cs"/>
                  </a:rPr>
                  <a:t>DYNAMIC</a:t>
                </a:r>
              </a:p>
            </p:txBody>
          </p:sp>
          <p:sp>
            <p:nvSpPr>
              <p:cNvPr id="168" name="Rectangle 167"/>
              <p:cNvSpPr/>
              <p:nvPr/>
            </p:nvSpPr>
            <p:spPr>
              <a:xfrm>
                <a:off x="6857830" y="5391036"/>
                <a:ext cx="1920240" cy="3990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007F"/>
                    </a:solidFill>
                    <a:effectLst/>
                    <a:uLnTx/>
                    <a:uFillTx/>
                    <a:latin typeface="Arial"/>
                    <a:ea typeface="+mn-ea"/>
                    <a:cs typeface="+mn-cs"/>
                  </a:rPr>
                  <a:t>FIXED</a:t>
                </a:r>
              </a:p>
            </p:txBody>
          </p:sp>
          <p:grpSp>
            <p:nvGrpSpPr>
              <p:cNvPr id="231" name="Group 230"/>
              <p:cNvGrpSpPr/>
              <p:nvPr/>
            </p:nvGrpSpPr>
            <p:grpSpPr>
              <a:xfrm>
                <a:off x="6827519" y="1542010"/>
                <a:ext cx="1920240" cy="3749040"/>
                <a:chOff x="6827519" y="1542010"/>
                <a:chExt cx="1920240" cy="3749040"/>
              </a:xfrm>
            </p:grpSpPr>
            <p:grpSp>
              <p:nvGrpSpPr>
                <p:cNvPr id="230" name="Group 229"/>
                <p:cNvGrpSpPr/>
                <p:nvPr/>
              </p:nvGrpSpPr>
              <p:grpSpPr>
                <a:xfrm>
                  <a:off x="6827519" y="1542010"/>
                  <a:ext cx="1920240" cy="3749040"/>
                  <a:chOff x="6827519" y="1542010"/>
                  <a:chExt cx="1920240" cy="3749040"/>
                </a:xfrm>
              </p:grpSpPr>
              <p:sp>
                <p:nvSpPr>
                  <p:cNvPr id="33" name="Rectangle 32"/>
                  <p:cNvSpPr/>
                  <p:nvPr/>
                </p:nvSpPr>
                <p:spPr>
                  <a:xfrm>
                    <a:off x="6827519" y="1542010"/>
                    <a:ext cx="1920240" cy="3749040"/>
                  </a:xfrm>
                  <a:prstGeom prst="rect">
                    <a:avLst/>
                  </a:prstGeom>
                  <a:solidFill>
                    <a:schemeClr val="bg2"/>
                  </a:solidFill>
                  <a:ln>
                    <a:solidFill>
                      <a:srgbClr val="262262"/>
                    </a:solid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83CA"/>
                        </a:solidFill>
                        <a:effectLst/>
                        <a:uLnTx/>
                        <a:uFillTx/>
                        <a:latin typeface="Arial"/>
                        <a:ea typeface="+mn-ea"/>
                        <a:cs typeface="+mn-cs"/>
                      </a:rPr>
                      <a:t>Optimal Irrigation management</a:t>
                    </a:r>
                  </a:p>
                </p:txBody>
              </p:sp>
              <p:grpSp>
                <p:nvGrpSpPr>
                  <p:cNvPr id="22" name="Group 132"/>
                  <p:cNvGrpSpPr/>
                  <p:nvPr/>
                </p:nvGrpSpPr>
                <p:grpSpPr>
                  <a:xfrm>
                    <a:off x="7089613" y="3826625"/>
                    <a:ext cx="1396052" cy="1280160"/>
                    <a:chOff x="357706" y="870749"/>
                    <a:chExt cx="1396052" cy="1280160"/>
                  </a:xfrm>
                </p:grpSpPr>
                <p:pic>
                  <p:nvPicPr>
                    <p:cNvPr id="134" name="Picture 133"/>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a:ext>
                      </a:extLst>
                    </a:blip>
                    <a:srcRect/>
                    <a:stretch/>
                  </p:blipFill>
                  <p:spPr bwMode="auto">
                    <a:xfrm>
                      <a:off x="357706" y="870749"/>
                      <a:ext cx="1396052" cy="128016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3" name="Group 134"/>
                    <p:cNvGrpSpPr/>
                    <p:nvPr/>
                  </p:nvGrpSpPr>
                  <p:grpSpPr>
                    <a:xfrm>
                      <a:off x="359140" y="875127"/>
                      <a:ext cx="1393185" cy="1271404"/>
                      <a:chOff x="1771650" y="809625"/>
                      <a:chExt cx="5695950" cy="5695950"/>
                    </a:xfrm>
                  </p:grpSpPr>
                  <p:sp>
                    <p:nvSpPr>
                      <p:cNvPr id="136" name="Flowchart: Or 135"/>
                      <p:cNvSpPr/>
                      <p:nvPr/>
                    </p:nvSpPr>
                    <p:spPr>
                      <a:xfrm>
                        <a:off x="1771650" y="809625"/>
                        <a:ext cx="5695950" cy="56959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sp>
                    <p:nvSpPr>
                      <p:cNvPr id="137" name="Flowchart: Or 136"/>
                      <p:cNvSpPr/>
                      <p:nvPr/>
                    </p:nvSpPr>
                    <p:spPr>
                      <a:xfrm>
                        <a:off x="4286250" y="3324225"/>
                        <a:ext cx="666750" cy="6667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sp>
                    <p:nvSpPr>
                      <p:cNvPr id="138" name="Flowchart: Or 137"/>
                      <p:cNvSpPr/>
                      <p:nvPr/>
                    </p:nvSpPr>
                    <p:spPr>
                      <a:xfrm>
                        <a:off x="4057650" y="3095625"/>
                        <a:ext cx="1123950" cy="11239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sp>
                    <p:nvSpPr>
                      <p:cNvPr id="139" name="Flowchart: Or 138"/>
                      <p:cNvSpPr/>
                      <p:nvPr/>
                    </p:nvSpPr>
                    <p:spPr>
                      <a:xfrm>
                        <a:off x="3829050" y="2867025"/>
                        <a:ext cx="1581150" cy="15811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sp>
                    <p:nvSpPr>
                      <p:cNvPr id="140" name="Flowchart: Or 139"/>
                      <p:cNvSpPr/>
                      <p:nvPr/>
                    </p:nvSpPr>
                    <p:spPr>
                      <a:xfrm>
                        <a:off x="3600450" y="2638425"/>
                        <a:ext cx="2038350" cy="20383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sp>
                    <p:nvSpPr>
                      <p:cNvPr id="141" name="Flowchart: Or 140"/>
                      <p:cNvSpPr/>
                      <p:nvPr/>
                    </p:nvSpPr>
                    <p:spPr>
                      <a:xfrm>
                        <a:off x="3371850" y="2409825"/>
                        <a:ext cx="2495550" cy="24955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sp>
                    <p:nvSpPr>
                      <p:cNvPr id="142" name="Flowchart: Or 141"/>
                      <p:cNvSpPr/>
                      <p:nvPr/>
                    </p:nvSpPr>
                    <p:spPr>
                      <a:xfrm>
                        <a:off x="3143250" y="2181225"/>
                        <a:ext cx="2952750" cy="29527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sp>
                    <p:nvSpPr>
                      <p:cNvPr id="143" name="Flowchart: Or 142"/>
                      <p:cNvSpPr/>
                      <p:nvPr/>
                    </p:nvSpPr>
                    <p:spPr>
                      <a:xfrm>
                        <a:off x="2914650" y="1952625"/>
                        <a:ext cx="3409950" cy="34099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sp>
                    <p:nvSpPr>
                      <p:cNvPr id="144" name="Flowchart: Or 143"/>
                      <p:cNvSpPr/>
                      <p:nvPr/>
                    </p:nvSpPr>
                    <p:spPr>
                      <a:xfrm>
                        <a:off x="2686050" y="1724025"/>
                        <a:ext cx="3867150" cy="38671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sp>
                    <p:nvSpPr>
                      <p:cNvPr id="145" name="Flowchart: Or 144"/>
                      <p:cNvSpPr/>
                      <p:nvPr/>
                    </p:nvSpPr>
                    <p:spPr>
                      <a:xfrm>
                        <a:off x="2457450" y="1495425"/>
                        <a:ext cx="4324350" cy="43243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sp>
                    <p:nvSpPr>
                      <p:cNvPr id="146" name="Flowchart: Or 145"/>
                      <p:cNvSpPr/>
                      <p:nvPr/>
                    </p:nvSpPr>
                    <p:spPr>
                      <a:xfrm>
                        <a:off x="2228850" y="1266825"/>
                        <a:ext cx="4781550" cy="47815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sp>
                    <p:nvSpPr>
                      <p:cNvPr id="147" name="Flowchart: Or 146"/>
                      <p:cNvSpPr/>
                      <p:nvPr/>
                    </p:nvSpPr>
                    <p:spPr>
                      <a:xfrm>
                        <a:off x="2000250" y="1038225"/>
                        <a:ext cx="5238750" cy="52387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ＭＳ Ｐゴシック" charset="0"/>
                          <a:cs typeface="+mn-cs"/>
                        </a:endParaRPr>
                      </a:p>
                    </p:txBody>
                  </p:sp>
                  <p:cxnSp>
                    <p:nvCxnSpPr>
                      <p:cNvPr id="148" name="Straight Connector 147"/>
                      <p:cNvCxnSpPr/>
                      <p:nvPr/>
                    </p:nvCxnSpPr>
                    <p:spPr>
                      <a:xfrm flipH="1" flipV="1">
                        <a:off x="1819275" y="3143250"/>
                        <a:ext cx="5576890" cy="1033465"/>
                      </a:xfrm>
                      <a:prstGeom prst="line">
                        <a:avLst/>
                      </a:prstGeom>
                      <a:noFill/>
                      <a:ln w="3175" cap="flat" cmpd="sng" algn="ctr">
                        <a:solidFill>
                          <a:srgbClr val="1F497D">
                            <a:lumMod val="90000"/>
                            <a:lumOff val="10000"/>
                          </a:srgbClr>
                        </a:solidFill>
                        <a:prstDash val="solid"/>
                      </a:ln>
                      <a:effectLst/>
                    </p:spPr>
                  </p:cxnSp>
                  <p:cxnSp>
                    <p:nvCxnSpPr>
                      <p:cNvPr id="149" name="Straight Connector 148"/>
                      <p:cNvCxnSpPr/>
                      <p:nvPr/>
                    </p:nvCxnSpPr>
                    <p:spPr>
                      <a:xfrm flipH="1">
                        <a:off x="1819276" y="3171825"/>
                        <a:ext cx="5600699" cy="1000124"/>
                      </a:xfrm>
                      <a:prstGeom prst="line">
                        <a:avLst/>
                      </a:prstGeom>
                      <a:noFill/>
                      <a:ln w="3175" cap="flat" cmpd="sng" algn="ctr">
                        <a:solidFill>
                          <a:srgbClr val="1F497D">
                            <a:lumMod val="90000"/>
                            <a:lumOff val="10000"/>
                          </a:srgbClr>
                        </a:solidFill>
                        <a:prstDash val="solid"/>
                      </a:ln>
                      <a:effectLst/>
                    </p:spPr>
                  </p:cxnSp>
                  <p:cxnSp>
                    <p:nvCxnSpPr>
                      <p:cNvPr id="150" name="Straight Connector 149"/>
                      <p:cNvCxnSpPr/>
                      <p:nvPr/>
                    </p:nvCxnSpPr>
                    <p:spPr>
                      <a:xfrm flipH="1">
                        <a:off x="1952626" y="2674146"/>
                        <a:ext cx="5362574" cy="1985962"/>
                      </a:xfrm>
                      <a:prstGeom prst="line">
                        <a:avLst/>
                      </a:prstGeom>
                      <a:noFill/>
                      <a:ln w="3175" cap="flat" cmpd="sng" algn="ctr">
                        <a:solidFill>
                          <a:srgbClr val="1F497D">
                            <a:lumMod val="90000"/>
                            <a:lumOff val="10000"/>
                          </a:srgbClr>
                        </a:solidFill>
                        <a:prstDash val="solid"/>
                      </a:ln>
                      <a:effectLst/>
                    </p:spPr>
                  </p:cxnSp>
                  <p:cxnSp>
                    <p:nvCxnSpPr>
                      <p:cNvPr id="151" name="Straight Connector 150"/>
                      <p:cNvCxnSpPr/>
                      <p:nvPr/>
                    </p:nvCxnSpPr>
                    <p:spPr>
                      <a:xfrm flipH="1">
                        <a:off x="2171700" y="2214563"/>
                        <a:ext cx="4914900" cy="2919412"/>
                      </a:xfrm>
                      <a:prstGeom prst="line">
                        <a:avLst/>
                      </a:prstGeom>
                      <a:noFill/>
                      <a:ln w="3175" cap="flat" cmpd="sng" algn="ctr">
                        <a:solidFill>
                          <a:srgbClr val="1F497D">
                            <a:lumMod val="90000"/>
                            <a:lumOff val="10000"/>
                          </a:srgbClr>
                        </a:solidFill>
                        <a:prstDash val="solid"/>
                      </a:ln>
                      <a:effectLst/>
                    </p:spPr>
                  </p:cxnSp>
                  <p:cxnSp>
                    <p:nvCxnSpPr>
                      <p:cNvPr id="152" name="Straight Connector 151"/>
                      <p:cNvCxnSpPr/>
                      <p:nvPr/>
                    </p:nvCxnSpPr>
                    <p:spPr>
                      <a:xfrm flipH="1">
                        <a:off x="2471737" y="1821657"/>
                        <a:ext cx="4324350" cy="3695700"/>
                      </a:xfrm>
                      <a:prstGeom prst="line">
                        <a:avLst/>
                      </a:prstGeom>
                      <a:noFill/>
                      <a:ln w="3175" cap="flat" cmpd="sng" algn="ctr">
                        <a:solidFill>
                          <a:srgbClr val="1F497D">
                            <a:lumMod val="90000"/>
                            <a:lumOff val="10000"/>
                          </a:srgbClr>
                        </a:solidFill>
                        <a:prstDash val="solid"/>
                      </a:ln>
                      <a:effectLst/>
                    </p:spPr>
                  </p:cxnSp>
                  <p:cxnSp>
                    <p:nvCxnSpPr>
                      <p:cNvPr id="153" name="Straight Connector 152"/>
                      <p:cNvCxnSpPr/>
                      <p:nvPr/>
                    </p:nvCxnSpPr>
                    <p:spPr>
                      <a:xfrm flipH="1">
                        <a:off x="2819401" y="1478756"/>
                        <a:ext cx="3609974" cy="4393407"/>
                      </a:xfrm>
                      <a:prstGeom prst="line">
                        <a:avLst/>
                      </a:prstGeom>
                      <a:noFill/>
                      <a:ln w="3175" cap="flat" cmpd="sng" algn="ctr">
                        <a:solidFill>
                          <a:srgbClr val="1F497D">
                            <a:lumMod val="90000"/>
                            <a:lumOff val="10000"/>
                          </a:srgbClr>
                        </a:solidFill>
                        <a:prstDash val="solid"/>
                      </a:ln>
                      <a:effectLst/>
                    </p:spPr>
                  </p:cxnSp>
                  <p:cxnSp>
                    <p:nvCxnSpPr>
                      <p:cNvPr id="154" name="Straight Connector 153"/>
                      <p:cNvCxnSpPr/>
                      <p:nvPr/>
                    </p:nvCxnSpPr>
                    <p:spPr>
                      <a:xfrm flipH="1">
                        <a:off x="3195638" y="1200150"/>
                        <a:ext cx="2876548" cy="4917281"/>
                      </a:xfrm>
                      <a:prstGeom prst="line">
                        <a:avLst/>
                      </a:prstGeom>
                      <a:noFill/>
                      <a:ln w="3175" cap="flat" cmpd="sng" algn="ctr">
                        <a:solidFill>
                          <a:srgbClr val="1F497D">
                            <a:lumMod val="90000"/>
                            <a:lumOff val="10000"/>
                          </a:srgbClr>
                        </a:solidFill>
                        <a:prstDash val="solid"/>
                      </a:ln>
                      <a:effectLst/>
                    </p:spPr>
                  </p:cxnSp>
                  <p:cxnSp>
                    <p:nvCxnSpPr>
                      <p:cNvPr id="155" name="Straight Connector 154"/>
                      <p:cNvCxnSpPr/>
                      <p:nvPr/>
                    </p:nvCxnSpPr>
                    <p:spPr>
                      <a:xfrm flipH="1">
                        <a:off x="3638550" y="997744"/>
                        <a:ext cx="2000250" cy="5331619"/>
                      </a:xfrm>
                      <a:prstGeom prst="line">
                        <a:avLst/>
                      </a:prstGeom>
                      <a:noFill/>
                      <a:ln w="3175" cap="flat" cmpd="sng" algn="ctr">
                        <a:solidFill>
                          <a:srgbClr val="1F497D">
                            <a:lumMod val="90000"/>
                            <a:lumOff val="10000"/>
                          </a:srgbClr>
                        </a:solidFill>
                        <a:prstDash val="solid"/>
                      </a:ln>
                      <a:effectLst/>
                    </p:spPr>
                  </p:cxnSp>
                  <p:cxnSp>
                    <p:nvCxnSpPr>
                      <p:cNvPr id="156" name="Straight Connector 155"/>
                      <p:cNvCxnSpPr/>
                      <p:nvPr/>
                    </p:nvCxnSpPr>
                    <p:spPr>
                      <a:xfrm flipH="1">
                        <a:off x="4064793" y="871538"/>
                        <a:ext cx="1123950" cy="5572125"/>
                      </a:xfrm>
                      <a:prstGeom prst="line">
                        <a:avLst/>
                      </a:prstGeom>
                      <a:noFill/>
                      <a:ln w="3175" cap="flat" cmpd="sng" algn="ctr">
                        <a:solidFill>
                          <a:srgbClr val="1F497D">
                            <a:lumMod val="90000"/>
                            <a:lumOff val="10000"/>
                          </a:srgbClr>
                        </a:solidFill>
                        <a:prstDash val="solid"/>
                      </a:ln>
                      <a:effectLst/>
                    </p:spPr>
                  </p:cxnSp>
                  <p:cxnSp>
                    <p:nvCxnSpPr>
                      <p:cNvPr id="157" name="Straight Connector 156"/>
                      <p:cNvCxnSpPr/>
                      <p:nvPr/>
                    </p:nvCxnSpPr>
                    <p:spPr>
                      <a:xfrm flipH="1" flipV="1">
                        <a:off x="4169570" y="852488"/>
                        <a:ext cx="914400" cy="5614987"/>
                      </a:xfrm>
                      <a:prstGeom prst="line">
                        <a:avLst/>
                      </a:prstGeom>
                      <a:noFill/>
                      <a:ln w="3175" cap="flat" cmpd="sng" algn="ctr">
                        <a:solidFill>
                          <a:srgbClr val="1F497D">
                            <a:lumMod val="90000"/>
                            <a:lumOff val="10000"/>
                          </a:srgbClr>
                        </a:solidFill>
                        <a:prstDash val="solid"/>
                      </a:ln>
                      <a:effectLst/>
                    </p:spPr>
                  </p:cxnSp>
                  <p:cxnSp>
                    <p:nvCxnSpPr>
                      <p:cNvPr id="158" name="Straight Connector 157"/>
                      <p:cNvCxnSpPr/>
                      <p:nvPr/>
                    </p:nvCxnSpPr>
                    <p:spPr>
                      <a:xfrm>
                        <a:off x="3664743" y="971550"/>
                        <a:ext cx="1916907" cy="5357813"/>
                      </a:xfrm>
                      <a:prstGeom prst="line">
                        <a:avLst/>
                      </a:prstGeom>
                      <a:noFill/>
                      <a:ln w="3175" cap="flat" cmpd="sng" algn="ctr">
                        <a:solidFill>
                          <a:srgbClr val="1F497D">
                            <a:lumMod val="90000"/>
                            <a:lumOff val="10000"/>
                          </a:srgbClr>
                        </a:solidFill>
                        <a:prstDash val="solid"/>
                      </a:ln>
                      <a:effectLst/>
                    </p:spPr>
                  </p:cxnSp>
                  <p:cxnSp>
                    <p:nvCxnSpPr>
                      <p:cNvPr id="159" name="Straight Connector 158"/>
                      <p:cNvCxnSpPr/>
                      <p:nvPr/>
                    </p:nvCxnSpPr>
                    <p:spPr>
                      <a:xfrm>
                        <a:off x="3255164" y="1162052"/>
                        <a:ext cx="2740824" cy="4986336"/>
                      </a:xfrm>
                      <a:prstGeom prst="line">
                        <a:avLst/>
                      </a:prstGeom>
                      <a:noFill/>
                      <a:ln w="3175" cap="flat" cmpd="sng" algn="ctr">
                        <a:solidFill>
                          <a:srgbClr val="1F497D">
                            <a:lumMod val="90000"/>
                            <a:lumOff val="10000"/>
                          </a:srgbClr>
                        </a:solidFill>
                        <a:prstDash val="solid"/>
                      </a:ln>
                      <a:effectLst/>
                    </p:spPr>
                  </p:cxnSp>
                  <p:cxnSp>
                    <p:nvCxnSpPr>
                      <p:cNvPr id="160" name="Straight Connector 159"/>
                      <p:cNvCxnSpPr/>
                      <p:nvPr/>
                    </p:nvCxnSpPr>
                    <p:spPr>
                      <a:xfrm>
                        <a:off x="2805114" y="1447800"/>
                        <a:ext cx="3624261" cy="4395788"/>
                      </a:xfrm>
                      <a:prstGeom prst="line">
                        <a:avLst/>
                      </a:prstGeom>
                      <a:noFill/>
                      <a:ln w="3175" cap="flat" cmpd="sng" algn="ctr">
                        <a:solidFill>
                          <a:srgbClr val="1F497D">
                            <a:lumMod val="90000"/>
                            <a:lumOff val="10000"/>
                          </a:srgbClr>
                        </a:solidFill>
                        <a:prstDash val="solid"/>
                      </a:ln>
                      <a:effectLst/>
                    </p:spPr>
                  </p:cxnSp>
                  <p:cxnSp>
                    <p:nvCxnSpPr>
                      <p:cNvPr id="161" name="Straight Connector 160"/>
                      <p:cNvCxnSpPr/>
                      <p:nvPr/>
                    </p:nvCxnSpPr>
                    <p:spPr>
                      <a:xfrm>
                        <a:off x="2457450" y="1821657"/>
                        <a:ext cx="4338637" cy="3679031"/>
                      </a:xfrm>
                      <a:prstGeom prst="line">
                        <a:avLst/>
                      </a:prstGeom>
                      <a:noFill/>
                      <a:ln w="3175" cap="flat" cmpd="sng" algn="ctr">
                        <a:solidFill>
                          <a:srgbClr val="1F497D">
                            <a:lumMod val="90000"/>
                            <a:lumOff val="10000"/>
                          </a:srgbClr>
                        </a:solidFill>
                        <a:prstDash val="solid"/>
                      </a:ln>
                      <a:effectLst/>
                    </p:spPr>
                  </p:cxnSp>
                  <p:cxnSp>
                    <p:nvCxnSpPr>
                      <p:cNvPr id="162" name="Straight Connector 161"/>
                      <p:cNvCxnSpPr/>
                      <p:nvPr/>
                    </p:nvCxnSpPr>
                    <p:spPr>
                      <a:xfrm>
                        <a:off x="2171700" y="2214563"/>
                        <a:ext cx="4914900" cy="2876550"/>
                      </a:xfrm>
                      <a:prstGeom prst="line">
                        <a:avLst/>
                      </a:prstGeom>
                      <a:noFill/>
                      <a:ln w="3175" cap="flat" cmpd="sng" algn="ctr">
                        <a:solidFill>
                          <a:srgbClr val="1F497D">
                            <a:lumMod val="90000"/>
                            <a:lumOff val="10000"/>
                          </a:srgbClr>
                        </a:solidFill>
                        <a:prstDash val="solid"/>
                      </a:ln>
                      <a:effectLst/>
                    </p:spPr>
                  </p:cxnSp>
                  <p:cxnSp>
                    <p:nvCxnSpPr>
                      <p:cNvPr id="163" name="Straight Connector 162"/>
                      <p:cNvCxnSpPr/>
                      <p:nvPr/>
                    </p:nvCxnSpPr>
                    <p:spPr>
                      <a:xfrm>
                        <a:off x="1952625" y="2638425"/>
                        <a:ext cx="5331619" cy="2021683"/>
                      </a:xfrm>
                      <a:prstGeom prst="line">
                        <a:avLst/>
                      </a:prstGeom>
                      <a:noFill/>
                      <a:ln w="3175" cap="flat" cmpd="sng" algn="ctr">
                        <a:solidFill>
                          <a:srgbClr val="1F497D">
                            <a:lumMod val="90000"/>
                            <a:lumOff val="10000"/>
                          </a:srgbClr>
                        </a:solidFill>
                        <a:prstDash val="solid"/>
                      </a:ln>
                      <a:effectLst/>
                    </p:spPr>
                  </p:cxnSp>
                </p:grpSp>
              </p:grpSp>
              <p:sp>
                <p:nvSpPr>
                  <p:cNvPr id="34" name="Oval 33"/>
                  <p:cNvSpPr/>
                  <p:nvPr/>
                </p:nvSpPr>
                <p:spPr>
                  <a:xfrm>
                    <a:off x="7101839" y="2448531"/>
                    <a:ext cx="1371600" cy="1303279"/>
                  </a:xfrm>
                  <a:prstGeom prst="ellipse">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Uniform Fields</a:t>
                    </a:r>
                  </a:p>
                </p:txBody>
              </p:sp>
            </p:grpSp>
            <p:sp>
              <p:nvSpPr>
                <p:cNvPr id="173" name="Oval 172"/>
                <p:cNvSpPr/>
                <p:nvPr/>
              </p:nvSpPr>
              <p:spPr>
                <a:xfrm>
                  <a:off x="7101839" y="3815066"/>
                  <a:ext cx="1371600" cy="1303279"/>
                </a:xfrm>
                <a:prstGeom prst="ellipse">
                  <a:avLst/>
                </a:prstGeom>
                <a:no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VRI Fields</a:t>
                  </a:r>
                </a:p>
              </p:txBody>
            </p:sp>
          </p:grpSp>
        </p:grpSp>
      </p:grpSp>
      <p:grpSp>
        <p:nvGrpSpPr>
          <p:cNvPr id="21" name="Group 20"/>
          <p:cNvGrpSpPr/>
          <p:nvPr/>
        </p:nvGrpSpPr>
        <p:grpSpPr>
          <a:xfrm>
            <a:off x="6276789" y="712508"/>
            <a:ext cx="2299450" cy="1591867"/>
            <a:chOff x="4759864" y="-154582"/>
            <a:chExt cx="2101023" cy="2978056"/>
          </a:xfrm>
        </p:grpSpPr>
        <p:sp>
          <p:nvSpPr>
            <p:cNvPr id="196" name="TextBox 195"/>
            <p:cNvSpPr txBox="1"/>
            <p:nvPr/>
          </p:nvSpPr>
          <p:spPr>
            <a:xfrm>
              <a:off x="5276237" y="-154582"/>
              <a:ext cx="1234167" cy="1381888"/>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262"/>
                  </a:solidFill>
                  <a:effectLst/>
                  <a:uLnTx/>
                  <a:uFillTx/>
                  <a:latin typeface="Arial"/>
                  <a:ea typeface="ＭＳ Ｐゴシック" charset="0"/>
                  <a:cs typeface="Arial" pitchFamily="34" charset="0"/>
                </a:rPr>
                <a:t>Iterative Feedback Loop</a:t>
              </a:r>
              <a:endParaRPr kumimoji="0" lang="en-US" b="1" i="0" u="none" strike="noStrike" kern="1200" cap="none" spc="0" normalizeH="0" baseline="0" noProof="0" dirty="0">
                <a:ln>
                  <a:noFill/>
                </a:ln>
                <a:solidFill>
                  <a:srgbClr val="262262"/>
                </a:solidFill>
                <a:effectLst/>
                <a:uLnTx/>
                <a:uFillTx/>
                <a:latin typeface="Arial"/>
                <a:ea typeface="ＭＳ Ｐゴシック" charset="0"/>
                <a:cs typeface="Arial" pitchFamily="34" charset="0"/>
              </a:endParaRPr>
            </a:p>
          </p:txBody>
        </p:sp>
        <p:cxnSp>
          <p:nvCxnSpPr>
            <p:cNvPr id="197" name="Elbow Connector 196"/>
            <p:cNvCxnSpPr>
              <a:endCxn id="39" idx="0"/>
            </p:cNvCxnSpPr>
            <p:nvPr/>
          </p:nvCxnSpPr>
          <p:spPr>
            <a:xfrm rot="10800000" flipV="1">
              <a:off x="4759864" y="1227307"/>
              <a:ext cx="2101023" cy="1596167"/>
            </a:xfrm>
            <a:prstGeom prst="bentConnector2">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29" name="Group 228"/>
          <p:cNvGrpSpPr/>
          <p:nvPr/>
        </p:nvGrpSpPr>
        <p:grpSpPr>
          <a:xfrm>
            <a:off x="4804550" y="1849841"/>
            <a:ext cx="716943" cy="4211720"/>
            <a:chOff x="3234942" y="1858771"/>
            <a:chExt cx="762546" cy="4211720"/>
          </a:xfrm>
        </p:grpSpPr>
        <p:cxnSp>
          <p:nvCxnSpPr>
            <p:cNvPr id="233" name="Elbow Connector 232"/>
            <p:cNvCxnSpPr>
              <a:stCxn id="5" idx="3"/>
              <a:endCxn id="39" idx="1"/>
            </p:cNvCxnSpPr>
            <p:nvPr/>
          </p:nvCxnSpPr>
          <p:spPr>
            <a:xfrm>
              <a:off x="3234942" y="1858771"/>
              <a:ext cx="762546" cy="1495104"/>
            </a:xfrm>
            <a:prstGeom prst="bentConnector3">
              <a:avLst>
                <a:gd name="adj1" fmla="val 50000"/>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4" name="Elbow Connector 233"/>
            <p:cNvCxnSpPr>
              <a:stCxn id="24" idx="3"/>
              <a:endCxn id="39" idx="1"/>
            </p:cNvCxnSpPr>
            <p:nvPr/>
          </p:nvCxnSpPr>
          <p:spPr>
            <a:xfrm flipV="1">
              <a:off x="3234942" y="3353875"/>
              <a:ext cx="762546" cy="205444"/>
            </a:xfrm>
            <a:prstGeom prst="bentConnector3">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2" name="Elbow Connector 241"/>
            <p:cNvCxnSpPr>
              <a:stCxn id="30" idx="3"/>
              <a:endCxn id="39" idx="1"/>
            </p:cNvCxnSpPr>
            <p:nvPr/>
          </p:nvCxnSpPr>
          <p:spPr>
            <a:xfrm flipV="1">
              <a:off x="3234942" y="3353875"/>
              <a:ext cx="762546" cy="1612775"/>
            </a:xfrm>
            <a:prstGeom prst="bentConnector3">
              <a:avLst>
                <a:gd name="adj1" fmla="val 50000"/>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6" name="Elbow Connector 245"/>
            <p:cNvCxnSpPr>
              <a:stCxn id="31" idx="3"/>
              <a:endCxn id="39" idx="1"/>
            </p:cNvCxnSpPr>
            <p:nvPr/>
          </p:nvCxnSpPr>
          <p:spPr>
            <a:xfrm flipV="1">
              <a:off x="3234942" y="3353875"/>
              <a:ext cx="762546" cy="2716616"/>
            </a:xfrm>
            <a:prstGeom prst="bentConnector3">
              <a:avLst>
                <a:gd name="adj1" fmla="val 50000"/>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5" name="Group 9"/>
          <p:cNvGrpSpPr/>
          <p:nvPr/>
        </p:nvGrpSpPr>
        <p:grpSpPr>
          <a:xfrm>
            <a:off x="5521493" y="2304376"/>
            <a:ext cx="1844701" cy="2081138"/>
            <a:chOff x="4084320" y="2743200"/>
            <a:chExt cx="2011680" cy="2144270"/>
          </a:xfrm>
        </p:grpSpPr>
        <p:sp>
          <p:nvSpPr>
            <p:cNvPr id="39" name="Rectangle 38"/>
            <p:cNvSpPr>
              <a:spLocks noChangeAspect="1"/>
            </p:cNvSpPr>
            <p:nvPr/>
          </p:nvSpPr>
          <p:spPr>
            <a:xfrm>
              <a:off x="4084320" y="2743200"/>
              <a:ext cx="2011680" cy="2144270"/>
            </a:xfrm>
            <a:prstGeom prst="rect">
              <a:avLst/>
            </a:prstGeom>
            <a:solidFill>
              <a:srgbClr val="0083CA"/>
            </a:solidFill>
            <a:ln>
              <a:solidFill>
                <a:srgbClr val="0083CA"/>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all" spc="0" normalizeH="0" baseline="0" noProof="0" dirty="0">
                <a:ln>
                  <a:noFill/>
                </a:ln>
                <a:solidFill>
                  <a:srgbClr val="0083CA"/>
                </a:solidFill>
                <a:effectLst/>
                <a:uLnTx/>
                <a:uFillTx/>
                <a:latin typeface="Arial"/>
                <a:ea typeface="+mn-ea"/>
                <a:cs typeface="+mn-cs"/>
              </a:endParaRPr>
            </a:p>
          </p:txBody>
        </p:sp>
        <p:sp>
          <p:nvSpPr>
            <p:cNvPr id="40" name="Rectangle 39"/>
            <p:cNvSpPr/>
            <p:nvPr/>
          </p:nvSpPr>
          <p:spPr>
            <a:xfrm>
              <a:off x="4175760" y="2840667"/>
              <a:ext cx="1828800" cy="1949336"/>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83CA"/>
                  </a:solidFill>
                  <a:effectLst/>
                  <a:uLnTx/>
                  <a:uFillTx/>
                  <a:latin typeface="Arial"/>
                  <a:ea typeface="+mn-ea"/>
                  <a:cs typeface="+mn-cs"/>
                </a:rPr>
                <a:t>Decision support </a:t>
              </a:r>
            </a:p>
          </p:txBody>
        </p:sp>
        <p:grpSp>
          <p:nvGrpSpPr>
            <p:cNvPr id="224" name="Group 5"/>
            <p:cNvGrpSpPr/>
            <p:nvPr/>
          </p:nvGrpSpPr>
          <p:grpSpPr>
            <a:xfrm>
              <a:off x="4618346" y="3493897"/>
              <a:ext cx="1097280" cy="1154303"/>
              <a:chOff x="4740266" y="3416530"/>
              <a:chExt cx="1097280" cy="1154303"/>
            </a:xfrm>
          </p:grpSpPr>
          <p:sp>
            <p:nvSpPr>
              <p:cNvPr id="42" name="AutoShape 3"/>
              <p:cNvSpPr>
                <a:spLocks noChangeAspect="1" noChangeArrowheads="1" noTextEdit="1"/>
              </p:cNvSpPr>
              <p:nvPr/>
            </p:nvSpPr>
            <p:spPr bwMode="auto">
              <a:xfrm>
                <a:off x="4741219" y="3421483"/>
                <a:ext cx="1095375" cy="114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262"/>
                  </a:solidFill>
                  <a:effectLst/>
                  <a:uLnTx/>
                  <a:uFillTx/>
                  <a:latin typeface="Arial"/>
                  <a:ea typeface="ＭＳ Ｐゴシック" charset="0"/>
                  <a:cs typeface="+mn-cs"/>
                </a:endParaRPr>
              </a:p>
            </p:txBody>
          </p:sp>
          <p:sp>
            <p:nvSpPr>
              <p:cNvPr id="43" name="Freeform 5"/>
              <p:cNvSpPr>
                <a:spLocks/>
              </p:cNvSpPr>
              <p:nvPr/>
            </p:nvSpPr>
            <p:spPr bwMode="auto">
              <a:xfrm>
                <a:off x="4953000" y="3808833"/>
                <a:ext cx="603250" cy="762000"/>
              </a:xfrm>
              <a:custGeom>
                <a:avLst/>
                <a:gdLst>
                  <a:gd name="T0" fmla="*/ 26 w 380"/>
                  <a:gd name="T1" fmla="*/ 470 h 480"/>
                  <a:gd name="T2" fmla="*/ 0 w 380"/>
                  <a:gd name="T3" fmla="*/ 419 h 480"/>
                  <a:gd name="T4" fmla="*/ 2 w 380"/>
                  <a:gd name="T5" fmla="*/ 311 h 480"/>
                  <a:gd name="T6" fmla="*/ 13 w 380"/>
                  <a:gd name="T7" fmla="*/ 284 h 480"/>
                  <a:gd name="T8" fmla="*/ 32 w 380"/>
                  <a:gd name="T9" fmla="*/ 264 h 480"/>
                  <a:gd name="T10" fmla="*/ 59 w 380"/>
                  <a:gd name="T11" fmla="*/ 255 h 480"/>
                  <a:gd name="T12" fmla="*/ 103 w 380"/>
                  <a:gd name="T13" fmla="*/ 255 h 480"/>
                  <a:gd name="T14" fmla="*/ 118 w 380"/>
                  <a:gd name="T15" fmla="*/ 274 h 480"/>
                  <a:gd name="T16" fmla="*/ 112 w 380"/>
                  <a:gd name="T17" fmla="*/ 288 h 480"/>
                  <a:gd name="T18" fmla="*/ 99 w 380"/>
                  <a:gd name="T19" fmla="*/ 293 h 480"/>
                  <a:gd name="T20" fmla="*/ 54 w 380"/>
                  <a:gd name="T21" fmla="*/ 296 h 480"/>
                  <a:gd name="T22" fmla="*/ 46 w 380"/>
                  <a:gd name="T23" fmla="*/ 303 h 480"/>
                  <a:gd name="T24" fmla="*/ 37 w 380"/>
                  <a:gd name="T25" fmla="*/ 328 h 480"/>
                  <a:gd name="T26" fmla="*/ 39 w 380"/>
                  <a:gd name="T27" fmla="*/ 428 h 480"/>
                  <a:gd name="T28" fmla="*/ 55 w 380"/>
                  <a:gd name="T29" fmla="*/ 441 h 480"/>
                  <a:gd name="T30" fmla="*/ 324 w 380"/>
                  <a:gd name="T31" fmla="*/ 441 h 480"/>
                  <a:gd name="T32" fmla="*/ 341 w 380"/>
                  <a:gd name="T33" fmla="*/ 428 h 480"/>
                  <a:gd name="T34" fmla="*/ 342 w 380"/>
                  <a:gd name="T35" fmla="*/ 317 h 480"/>
                  <a:gd name="T36" fmla="*/ 332 w 380"/>
                  <a:gd name="T37" fmla="*/ 298 h 480"/>
                  <a:gd name="T38" fmla="*/ 280 w 380"/>
                  <a:gd name="T39" fmla="*/ 294 h 480"/>
                  <a:gd name="T40" fmla="*/ 238 w 380"/>
                  <a:gd name="T41" fmla="*/ 280 h 480"/>
                  <a:gd name="T42" fmla="*/ 221 w 380"/>
                  <a:gd name="T43" fmla="*/ 250 h 480"/>
                  <a:gd name="T44" fmla="*/ 230 w 380"/>
                  <a:gd name="T45" fmla="*/ 182 h 480"/>
                  <a:gd name="T46" fmla="*/ 235 w 380"/>
                  <a:gd name="T47" fmla="*/ 178 h 480"/>
                  <a:gd name="T48" fmla="*/ 247 w 380"/>
                  <a:gd name="T49" fmla="*/ 165 h 480"/>
                  <a:gd name="T50" fmla="*/ 265 w 380"/>
                  <a:gd name="T51" fmla="*/ 124 h 480"/>
                  <a:gd name="T52" fmla="*/ 265 w 380"/>
                  <a:gd name="T53" fmla="*/ 100 h 480"/>
                  <a:gd name="T54" fmla="*/ 232 w 380"/>
                  <a:gd name="T55" fmla="*/ 50 h 480"/>
                  <a:gd name="T56" fmla="*/ 189 w 380"/>
                  <a:gd name="T57" fmla="*/ 38 h 480"/>
                  <a:gd name="T58" fmla="*/ 146 w 380"/>
                  <a:gd name="T59" fmla="*/ 50 h 480"/>
                  <a:gd name="T60" fmla="*/ 112 w 380"/>
                  <a:gd name="T61" fmla="*/ 107 h 480"/>
                  <a:gd name="T62" fmla="*/ 113 w 380"/>
                  <a:gd name="T63" fmla="*/ 133 h 480"/>
                  <a:gd name="T64" fmla="*/ 135 w 380"/>
                  <a:gd name="T65" fmla="*/ 169 h 480"/>
                  <a:gd name="T66" fmla="*/ 145 w 380"/>
                  <a:gd name="T67" fmla="*/ 181 h 480"/>
                  <a:gd name="T68" fmla="*/ 144 w 380"/>
                  <a:gd name="T69" fmla="*/ 202 h 480"/>
                  <a:gd name="T70" fmla="*/ 123 w 380"/>
                  <a:gd name="T71" fmla="*/ 208 h 480"/>
                  <a:gd name="T72" fmla="*/ 107 w 380"/>
                  <a:gd name="T73" fmla="*/ 196 h 480"/>
                  <a:gd name="T74" fmla="*/ 77 w 380"/>
                  <a:gd name="T75" fmla="*/ 141 h 480"/>
                  <a:gd name="T76" fmla="*/ 74 w 380"/>
                  <a:gd name="T77" fmla="*/ 103 h 480"/>
                  <a:gd name="T78" fmla="*/ 93 w 380"/>
                  <a:gd name="T79" fmla="*/ 50 h 480"/>
                  <a:gd name="T80" fmla="*/ 134 w 380"/>
                  <a:gd name="T81" fmla="*/ 14 h 480"/>
                  <a:gd name="T82" fmla="*/ 189 w 380"/>
                  <a:gd name="T83" fmla="*/ 0 h 480"/>
                  <a:gd name="T84" fmla="*/ 223 w 380"/>
                  <a:gd name="T85" fmla="*/ 5 h 480"/>
                  <a:gd name="T86" fmla="*/ 270 w 380"/>
                  <a:gd name="T87" fmla="*/ 34 h 480"/>
                  <a:gd name="T88" fmla="*/ 299 w 380"/>
                  <a:gd name="T89" fmla="*/ 81 h 480"/>
                  <a:gd name="T90" fmla="*/ 304 w 380"/>
                  <a:gd name="T91" fmla="*/ 115 h 480"/>
                  <a:gd name="T92" fmla="*/ 291 w 380"/>
                  <a:gd name="T93" fmla="*/ 169 h 480"/>
                  <a:gd name="T94" fmla="*/ 266 w 380"/>
                  <a:gd name="T95" fmla="*/ 201 h 480"/>
                  <a:gd name="T96" fmla="*/ 259 w 380"/>
                  <a:gd name="T97" fmla="*/ 242 h 480"/>
                  <a:gd name="T98" fmla="*/ 264 w 380"/>
                  <a:gd name="T99" fmla="*/ 251 h 480"/>
                  <a:gd name="T100" fmla="*/ 280 w 380"/>
                  <a:gd name="T101" fmla="*/ 256 h 480"/>
                  <a:gd name="T102" fmla="*/ 353 w 380"/>
                  <a:gd name="T103" fmla="*/ 266 h 480"/>
                  <a:gd name="T104" fmla="*/ 380 w 380"/>
                  <a:gd name="T105" fmla="*/ 317 h 480"/>
                  <a:gd name="T106" fmla="*/ 375 w 380"/>
                  <a:gd name="T107" fmla="*/ 442 h 480"/>
                  <a:gd name="T108" fmla="*/ 332 w 380"/>
                  <a:gd name="T109" fmla="*/ 47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0" h="480">
                    <a:moveTo>
                      <a:pt x="60" y="480"/>
                    </a:moveTo>
                    <a:lnTo>
                      <a:pt x="60" y="480"/>
                    </a:lnTo>
                    <a:lnTo>
                      <a:pt x="48" y="479"/>
                    </a:lnTo>
                    <a:lnTo>
                      <a:pt x="36" y="475"/>
                    </a:lnTo>
                    <a:lnTo>
                      <a:pt x="26" y="470"/>
                    </a:lnTo>
                    <a:lnTo>
                      <a:pt x="17" y="462"/>
                    </a:lnTo>
                    <a:lnTo>
                      <a:pt x="10" y="453"/>
                    </a:lnTo>
                    <a:lnTo>
                      <a:pt x="5" y="442"/>
                    </a:lnTo>
                    <a:lnTo>
                      <a:pt x="1" y="431"/>
                    </a:lnTo>
                    <a:lnTo>
                      <a:pt x="0" y="419"/>
                    </a:lnTo>
                    <a:lnTo>
                      <a:pt x="0" y="419"/>
                    </a:lnTo>
                    <a:lnTo>
                      <a:pt x="0" y="328"/>
                    </a:lnTo>
                    <a:lnTo>
                      <a:pt x="0" y="328"/>
                    </a:lnTo>
                    <a:lnTo>
                      <a:pt x="1" y="320"/>
                    </a:lnTo>
                    <a:lnTo>
                      <a:pt x="2" y="311"/>
                    </a:lnTo>
                    <a:lnTo>
                      <a:pt x="5" y="302"/>
                    </a:lnTo>
                    <a:lnTo>
                      <a:pt x="8" y="293"/>
                    </a:lnTo>
                    <a:lnTo>
                      <a:pt x="8" y="293"/>
                    </a:lnTo>
                    <a:lnTo>
                      <a:pt x="8" y="293"/>
                    </a:lnTo>
                    <a:lnTo>
                      <a:pt x="13" y="284"/>
                    </a:lnTo>
                    <a:lnTo>
                      <a:pt x="19" y="277"/>
                    </a:lnTo>
                    <a:lnTo>
                      <a:pt x="25" y="270"/>
                    </a:lnTo>
                    <a:lnTo>
                      <a:pt x="32" y="264"/>
                    </a:lnTo>
                    <a:lnTo>
                      <a:pt x="32" y="264"/>
                    </a:lnTo>
                    <a:lnTo>
                      <a:pt x="32" y="264"/>
                    </a:lnTo>
                    <a:lnTo>
                      <a:pt x="39" y="260"/>
                    </a:lnTo>
                    <a:lnTo>
                      <a:pt x="45" y="258"/>
                    </a:lnTo>
                    <a:lnTo>
                      <a:pt x="51" y="256"/>
                    </a:lnTo>
                    <a:lnTo>
                      <a:pt x="59" y="255"/>
                    </a:lnTo>
                    <a:lnTo>
                      <a:pt x="59" y="255"/>
                    </a:lnTo>
                    <a:lnTo>
                      <a:pt x="59" y="255"/>
                    </a:lnTo>
                    <a:lnTo>
                      <a:pt x="99" y="255"/>
                    </a:lnTo>
                    <a:lnTo>
                      <a:pt x="99" y="255"/>
                    </a:lnTo>
                    <a:lnTo>
                      <a:pt x="99" y="255"/>
                    </a:lnTo>
                    <a:lnTo>
                      <a:pt x="103" y="255"/>
                    </a:lnTo>
                    <a:lnTo>
                      <a:pt x="106" y="256"/>
                    </a:lnTo>
                    <a:lnTo>
                      <a:pt x="112" y="261"/>
                    </a:lnTo>
                    <a:lnTo>
                      <a:pt x="116" y="266"/>
                    </a:lnTo>
                    <a:lnTo>
                      <a:pt x="117" y="270"/>
                    </a:lnTo>
                    <a:lnTo>
                      <a:pt x="118" y="274"/>
                    </a:lnTo>
                    <a:lnTo>
                      <a:pt x="118" y="274"/>
                    </a:lnTo>
                    <a:lnTo>
                      <a:pt x="118" y="274"/>
                    </a:lnTo>
                    <a:lnTo>
                      <a:pt x="117" y="278"/>
                    </a:lnTo>
                    <a:lnTo>
                      <a:pt x="116" y="282"/>
                    </a:lnTo>
                    <a:lnTo>
                      <a:pt x="112" y="288"/>
                    </a:lnTo>
                    <a:lnTo>
                      <a:pt x="106" y="292"/>
                    </a:lnTo>
                    <a:lnTo>
                      <a:pt x="103" y="293"/>
                    </a:lnTo>
                    <a:lnTo>
                      <a:pt x="99" y="293"/>
                    </a:lnTo>
                    <a:lnTo>
                      <a:pt x="99" y="293"/>
                    </a:lnTo>
                    <a:lnTo>
                      <a:pt x="99" y="293"/>
                    </a:lnTo>
                    <a:lnTo>
                      <a:pt x="59" y="293"/>
                    </a:lnTo>
                    <a:lnTo>
                      <a:pt x="59" y="293"/>
                    </a:lnTo>
                    <a:lnTo>
                      <a:pt x="59" y="293"/>
                    </a:lnTo>
                    <a:lnTo>
                      <a:pt x="56" y="293"/>
                    </a:lnTo>
                    <a:lnTo>
                      <a:pt x="54" y="296"/>
                    </a:lnTo>
                    <a:lnTo>
                      <a:pt x="54" y="296"/>
                    </a:lnTo>
                    <a:lnTo>
                      <a:pt x="54" y="296"/>
                    </a:lnTo>
                    <a:lnTo>
                      <a:pt x="50" y="298"/>
                    </a:lnTo>
                    <a:lnTo>
                      <a:pt x="46" y="303"/>
                    </a:lnTo>
                    <a:lnTo>
                      <a:pt x="46" y="303"/>
                    </a:lnTo>
                    <a:lnTo>
                      <a:pt x="46" y="303"/>
                    </a:lnTo>
                    <a:lnTo>
                      <a:pt x="43" y="309"/>
                    </a:lnTo>
                    <a:lnTo>
                      <a:pt x="40" y="316"/>
                    </a:lnTo>
                    <a:lnTo>
                      <a:pt x="37" y="323"/>
                    </a:lnTo>
                    <a:lnTo>
                      <a:pt x="37" y="328"/>
                    </a:lnTo>
                    <a:lnTo>
                      <a:pt x="37" y="328"/>
                    </a:lnTo>
                    <a:lnTo>
                      <a:pt x="37" y="419"/>
                    </a:lnTo>
                    <a:lnTo>
                      <a:pt x="37" y="419"/>
                    </a:lnTo>
                    <a:lnTo>
                      <a:pt x="37" y="423"/>
                    </a:lnTo>
                    <a:lnTo>
                      <a:pt x="39" y="428"/>
                    </a:lnTo>
                    <a:lnTo>
                      <a:pt x="41" y="432"/>
                    </a:lnTo>
                    <a:lnTo>
                      <a:pt x="44" y="435"/>
                    </a:lnTo>
                    <a:lnTo>
                      <a:pt x="48" y="438"/>
                    </a:lnTo>
                    <a:lnTo>
                      <a:pt x="51" y="440"/>
                    </a:lnTo>
                    <a:lnTo>
                      <a:pt x="55" y="441"/>
                    </a:lnTo>
                    <a:lnTo>
                      <a:pt x="60" y="442"/>
                    </a:lnTo>
                    <a:lnTo>
                      <a:pt x="60" y="442"/>
                    </a:lnTo>
                    <a:lnTo>
                      <a:pt x="319" y="442"/>
                    </a:lnTo>
                    <a:lnTo>
                      <a:pt x="319" y="442"/>
                    </a:lnTo>
                    <a:lnTo>
                      <a:pt x="324" y="441"/>
                    </a:lnTo>
                    <a:lnTo>
                      <a:pt x="328" y="440"/>
                    </a:lnTo>
                    <a:lnTo>
                      <a:pt x="332" y="438"/>
                    </a:lnTo>
                    <a:lnTo>
                      <a:pt x="336" y="435"/>
                    </a:lnTo>
                    <a:lnTo>
                      <a:pt x="338" y="432"/>
                    </a:lnTo>
                    <a:lnTo>
                      <a:pt x="341" y="428"/>
                    </a:lnTo>
                    <a:lnTo>
                      <a:pt x="342" y="423"/>
                    </a:lnTo>
                    <a:lnTo>
                      <a:pt x="342" y="419"/>
                    </a:lnTo>
                    <a:lnTo>
                      <a:pt x="342" y="419"/>
                    </a:lnTo>
                    <a:lnTo>
                      <a:pt x="342" y="317"/>
                    </a:lnTo>
                    <a:lnTo>
                      <a:pt x="342" y="317"/>
                    </a:lnTo>
                    <a:lnTo>
                      <a:pt x="342" y="312"/>
                    </a:lnTo>
                    <a:lnTo>
                      <a:pt x="341" y="308"/>
                    </a:lnTo>
                    <a:lnTo>
                      <a:pt x="338" y="304"/>
                    </a:lnTo>
                    <a:lnTo>
                      <a:pt x="336" y="301"/>
                    </a:lnTo>
                    <a:lnTo>
                      <a:pt x="332" y="298"/>
                    </a:lnTo>
                    <a:lnTo>
                      <a:pt x="328" y="296"/>
                    </a:lnTo>
                    <a:lnTo>
                      <a:pt x="324" y="294"/>
                    </a:lnTo>
                    <a:lnTo>
                      <a:pt x="319" y="294"/>
                    </a:lnTo>
                    <a:lnTo>
                      <a:pt x="319" y="294"/>
                    </a:lnTo>
                    <a:lnTo>
                      <a:pt x="280" y="294"/>
                    </a:lnTo>
                    <a:lnTo>
                      <a:pt x="280" y="294"/>
                    </a:lnTo>
                    <a:lnTo>
                      <a:pt x="270" y="293"/>
                    </a:lnTo>
                    <a:lnTo>
                      <a:pt x="259" y="290"/>
                    </a:lnTo>
                    <a:lnTo>
                      <a:pt x="249" y="287"/>
                    </a:lnTo>
                    <a:lnTo>
                      <a:pt x="238" y="280"/>
                    </a:lnTo>
                    <a:lnTo>
                      <a:pt x="238" y="280"/>
                    </a:lnTo>
                    <a:lnTo>
                      <a:pt x="238" y="280"/>
                    </a:lnTo>
                    <a:lnTo>
                      <a:pt x="231" y="272"/>
                    </a:lnTo>
                    <a:lnTo>
                      <a:pt x="225" y="261"/>
                    </a:lnTo>
                    <a:lnTo>
                      <a:pt x="221" y="250"/>
                    </a:lnTo>
                    <a:lnTo>
                      <a:pt x="219" y="237"/>
                    </a:lnTo>
                    <a:lnTo>
                      <a:pt x="219" y="237"/>
                    </a:lnTo>
                    <a:lnTo>
                      <a:pt x="219" y="187"/>
                    </a:lnTo>
                    <a:lnTo>
                      <a:pt x="230" y="182"/>
                    </a:lnTo>
                    <a:lnTo>
                      <a:pt x="230" y="182"/>
                    </a:lnTo>
                    <a:lnTo>
                      <a:pt x="230" y="182"/>
                    </a:lnTo>
                    <a:lnTo>
                      <a:pt x="231" y="181"/>
                    </a:lnTo>
                    <a:lnTo>
                      <a:pt x="231" y="181"/>
                    </a:lnTo>
                    <a:lnTo>
                      <a:pt x="231" y="181"/>
                    </a:lnTo>
                    <a:lnTo>
                      <a:pt x="235" y="178"/>
                    </a:lnTo>
                    <a:lnTo>
                      <a:pt x="235" y="178"/>
                    </a:lnTo>
                    <a:lnTo>
                      <a:pt x="235" y="178"/>
                    </a:lnTo>
                    <a:lnTo>
                      <a:pt x="241" y="173"/>
                    </a:lnTo>
                    <a:lnTo>
                      <a:pt x="247" y="165"/>
                    </a:lnTo>
                    <a:lnTo>
                      <a:pt x="247" y="165"/>
                    </a:lnTo>
                    <a:lnTo>
                      <a:pt x="247" y="165"/>
                    </a:lnTo>
                    <a:lnTo>
                      <a:pt x="255" y="157"/>
                    </a:lnTo>
                    <a:lnTo>
                      <a:pt x="260" y="145"/>
                    </a:lnTo>
                    <a:lnTo>
                      <a:pt x="265" y="131"/>
                    </a:lnTo>
                    <a:lnTo>
                      <a:pt x="265" y="124"/>
                    </a:lnTo>
                    <a:lnTo>
                      <a:pt x="266" y="115"/>
                    </a:lnTo>
                    <a:lnTo>
                      <a:pt x="266" y="115"/>
                    </a:lnTo>
                    <a:lnTo>
                      <a:pt x="266" y="115"/>
                    </a:lnTo>
                    <a:lnTo>
                      <a:pt x="265" y="107"/>
                    </a:lnTo>
                    <a:lnTo>
                      <a:pt x="265" y="100"/>
                    </a:lnTo>
                    <a:lnTo>
                      <a:pt x="262" y="92"/>
                    </a:lnTo>
                    <a:lnTo>
                      <a:pt x="260" y="85"/>
                    </a:lnTo>
                    <a:lnTo>
                      <a:pt x="252" y="72"/>
                    </a:lnTo>
                    <a:lnTo>
                      <a:pt x="243" y="61"/>
                    </a:lnTo>
                    <a:lnTo>
                      <a:pt x="232" y="50"/>
                    </a:lnTo>
                    <a:lnTo>
                      <a:pt x="219" y="44"/>
                    </a:lnTo>
                    <a:lnTo>
                      <a:pt x="204" y="39"/>
                    </a:lnTo>
                    <a:lnTo>
                      <a:pt x="197" y="38"/>
                    </a:lnTo>
                    <a:lnTo>
                      <a:pt x="189" y="38"/>
                    </a:lnTo>
                    <a:lnTo>
                      <a:pt x="189" y="38"/>
                    </a:lnTo>
                    <a:lnTo>
                      <a:pt x="189" y="38"/>
                    </a:lnTo>
                    <a:lnTo>
                      <a:pt x="182" y="38"/>
                    </a:lnTo>
                    <a:lnTo>
                      <a:pt x="174" y="39"/>
                    </a:lnTo>
                    <a:lnTo>
                      <a:pt x="159" y="44"/>
                    </a:lnTo>
                    <a:lnTo>
                      <a:pt x="146" y="50"/>
                    </a:lnTo>
                    <a:lnTo>
                      <a:pt x="135" y="61"/>
                    </a:lnTo>
                    <a:lnTo>
                      <a:pt x="125" y="72"/>
                    </a:lnTo>
                    <a:lnTo>
                      <a:pt x="118" y="85"/>
                    </a:lnTo>
                    <a:lnTo>
                      <a:pt x="113" y="100"/>
                    </a:lnTo>
                    <a:lnTo>
                      <a:pt x="112" y="107"/>
                    </a:lnTo>
                    <a:lnTo>
                      <a:pt x="112" y="115"/>
                    </a:lnTo>
                    <a:lnTo>
                      <a:pt x="112" y="115"/>
                    </a:lnTo>
                    <a:lnTo>
                      <a:pt x="112" y="115"/>
                    </a:lnTo>
                    <a:lnTo>
                      <a:pt x="112" y="124"/>
                    </a:lnTo>
                    <a:lnTo>
                      <a:pt x="113" y="133"/>
                    </a:lnTo>
                    <a:lnTo>
                      <a:pt x="116" y="140"/>
                    </a:lnTo>
                    <a:lnTo>
                      <a:pt x="120" y="149"/>
                    </a:lnTo>
                    <a:lnTo>
                      <a:pt x="123" y="157"/>
                    </a:lnTo>
                    <a:lnTo>
                      <a:pt x="128" y="163"/>
                    </a:lnTo>
                    <a:lnTo>
                      <a:pt x="135" y="169"/>
                    </a:lnTo>
                    <a:lnTo>
                      <a:pt x="141" y="174"/>
                    </a:lnTo>
                    <a:lnTo>
                      <a:pt x="141" y="174"/>
                    </a:lnTo>
                    <a:lnTo>
                      <a:pt x="141" y="174"/>
                    </a:lnTo>
                    <a:lnTo>
                      <a:pt x="144" y="178"/>
                    </a:lnTo>
                    <a:lnTo>
                      <a:pt x="145" y="181"/>
                    </a:lnTo>
                    <a:lnTo>
                      <a:pt x="147" y="188"/>
                    </a:lnTo>
                    <a:lnTo>
                      <a:pt x="147" y="194"/>
                    </a:lnTo>
                    <a:lnTo>
                      <a:pt x="146" y="198"/>
                    </a:lnTo>
                    <a:lnTo>
                      <a:pt x="144" y="202"/>
                    </a:lnTo>
                    <a:lnTo>
                      <a:pt x="144" y="202"/>
                    </a:lnTo>
                    <a:lnTo>
                      <a:pt x="144" y="202"/>
                    </a:lnTo>
                    <a:lnTo>
                      <a:pt x="141" y="205"/>
                    </a:lnTo>
                    <a:lnTo>
                      <a:pt x="137" y="206"/>
                    </a:lnTo>
                    <a:lnTo>
                      <a:pt x="131" y="208"/>
                    </a:lnTo>
                    <a:lnTo>
                      <a:pt x="123" y="208"/>
                    </a:lnTo>
                    <a:lnTo>
                      <a:pt x="120" y="206"/>
                    </a:lnTo>
                    <a:lnTo>
                      <a:pt x="117" y="205"/>
                    </a:lnTo>
                    <a:lnTo>
                      <a:pt x="117" y="205"/>
                    </a:lnTo>
                    <a:lnTo>
                      <a:pt x="117" y="205"/>
                    </a:lnTo>
                    <a:lnTo>
                      <a:pt x="107" y="196"/>
                    </a:lnTo>
                    <a:lnTo>
                      <a:pt x="99" y="187"/>
                    </a:lnTo>
                    <a:lnTo>
                      <a:pt x="92" y="177"/>
                    </a:lnTo>
                    <a:lnTo>
                      <a:pt x="85" y="165"/>
                    </a:lnTo>
                    <a:lnTo>
                      <a:pt x="80" y="154"/>
                    </a:lnTo>
                    <a:lnTo>
                      <a:pt x="77" y="141"/>
                    </a:lnTo>
                    <a:lnTo>
                      <a:pt x="75" y="129"/>
                    </a:lnTo>
                    <a:lnTo>
                      <a:pt x="74" y="115"/>
                    </a:lnTo>
                    <a:lnTo>
                      <a:pt x="74" y="115"/>
                    </a:lnTo>
                    <a:lnTo>
                      <a:pt x="74" y="115"/>
                    </a:lnTo>
                    <a:lnTo>
                      <a:pt x="74" y="103"/>
                    </a:lnTo>
                    <a:lnTo>
                      <a:pt x="77" y="92"/>
                    </a:lnTo>
                    <a:lnTo>
                      <a:pt x="79" y="81"/>
                    </a:lnTo>
                    <a:lnTo>
                      <a:pt x="83" y="71"/>
                    </a:lnTo>
                    <a:lnTo>
                      <a:pt x="88" y="61"/>
                    </a:lnTo>
                    <a:lnTo>
                      <a:pt x="93" y="50"/>
                    </a:lnTo>
                    <a:lnTo>
                      <a:pt x="101" y="42"/>
                    </a:lnTo>
                    <a:lnTo>
                      <a:pt x="108" y="34"/>
                    </a:lnTo>
                    <a:lnTo>
                      <a:pt x="116" y="26"/>
                    </a:lnTo>
                    <a:lnTo>
                      <a:pt x="125" y="20"/>
                    </a:lnTo>
                    <a:lnTo>
                      <a:pt x="134" y="14"/>
                    </a:lnTo>
                    <a:lnTo>
                      <a:pt x="144" y="9"/>
                    </a:lnTo>
                    <a:lnTo>
                      <a:pt x="155" y="5"/>
                    </a:lnTo>
                    <a:lnTo>
                      <a:pt x="166" y="2"/>
                    </a:lnTo>
                    <a:lnTo>
                      <a:pt x="178" y="0"/>
                    </a:lnTo>
                    <a:lnTo>
                      <a:pt x="189" y="0"/>
                    </a:lnTo>
                    <a:lnTo>
                      <a:pt x="189" y="0"/>
                    </a:lnTo>
                    <a:lnTo>
                      <a:pt x="189" y="0"/>
                    </a:lnTo>
                    <a:lnTo>
                      <a:pt x="200" y="0"/>
                    </a:lnTo>
                    <a:lnTo>
                      <a:pt x="212" y="2"/>
                    </a:lnTo>
                    <a:lnTo>
                      <a:pt x="223" y="5"/>
                    </a:lnTo>
                    <a:lnTo>
                      <a:pt x="233" y="9"/>
                    </a:lnTo>
                    <a:lnTo>
                      <a:pt x="243" y="14"/>
                    </a:lnTo>
                    <a:lnTo>
                      <a:pt x="254" y="20"/>
                    </a:lnTo>
                    <a:lnTo>
                      <a:pt x="262" y="26"/>
                    </a:lnTo>
                    <a:lnTo>
                      <a:pt x="270" y="34"/>
                    </a:lnTo>
                    <a:lnTo>
                      <a:pt x="278" y="42"/>
                    </a:lnTo>
                    <a:lnTo>
                      <a:pt x="284" y="50"/>
                    </a:lnTo>
                    <a:lnTo>
                      <a:pt x="290" y="61"/>
                    </a:lnTo>
                    <a:lnTo>
                      <a:pt x="295" y="71"/>
                    </a:lnTo>
                    <a:lnTo>
                      <a:pt x="299" y="81"/>
                    </a:lnTo>
                    <a:lnTo>
                      <a:pt x="302" y="92"/>
                    </a:lnTo>
                    <a:lnTo>
                      <a:pt x="303" y="103"/>
                    </a:lnTo>
                    <a:lnTo>
                      <a:pt x="304" y="115"/>
                    </a:lnTo>
                    <a:lnTo>
                      <a:pt x="304" y="115"/>
                    </a:lnTo>
                    <a:lnTo>
                      <a:pt x="304" y="115"/>
                    </a:lnTo>
                    <a:lnTo>
                      <a:pt x="303" y="127"/>
                    </a:lnTo>
                    <a:lnTo>
                      <a:pt x="302" y="139"/>
                    </a:lnTo>
                    <a:lnTo>
                      <a:pt x="299" y="150"/>
                    </a:lnTo>
                    <a:lnTo>
                      <a:pt x="295" y="159"/>
                    </a:lnTo>
                    <a:lnTo>
                      <a:pt x="291" y="169"/>
                    </a:lnTo>
                    <a:lnTo>
                      <a:pt x="286" y="177"/>
                    </a:lnTo>
                    <a:lnTo>
                      <a:pt x="276" y="191"/>
                    </a:lnTo>
                    <a:lnTo>
                      <a:pt x="276" y="191"/>
                    </a:lnTo>
                    <a:lnTo>
                      <a:pt x="276" y="191"/>
                    </a:lnTo>
                    <a:lnTo>
                      <a:pt x="266" y="201"/>
                    </a:lnTo>
                    <a:lnTo>
                      <a:pt x="257" y="208"/>
                    </a:lnTo>
                    <a:lnTo>
                      <a:pt x="257" y="208"/>
                    </a:lnTo>
                    <a:lnTo>
                      <a:pt x="257" y="237"/>
                    </a:lnTo>
                    <a:lnTo>
                      <a:pt x="257" y="237"/>
                    </a:lnTo>
                    <a:lnTo>
                      <a:pt x="259" y="242"/>
                    </a:lnTo>
                    <a:lnTo>
                      <a:pt x="260" y="246"/>
                    </a:lnTo>
                    <a:lnTo>
                      <a:pt x="261" y="249"/>
                    </a:lnTo>
                    <a:lnTo>
                      <a:pt x="264" y="251"/>
                    </a:lnTo>
                    <a:lnTo>
                      <a:pt x="264" y="251"/>
                    </a:lnTo>
                    <a:lnTo>
                      <a:pt x="264" y="251"/>
                    </a:lnTo>
                    <a:lnTo>
                      <a:pt x="266" y="253"/>
                    </a:lnTo>
                    <a:lnTo>
                      <a:pt x="270" y="254"/>
                    </a:lnTo>
                    <a:lnTo>
                      <a:pt x="275" y="255"/>
                    </a:lnTo>
                    <a:lnTo>
                      <a:pt x="280" y="256"/>
                    </a:lnTo>
                    <a:lnTo>
                      <a:pt x="280" y="256"/>
                    </a:lnTo>
                    <a:lnTo>
                      <a:pt x="319" y="256"/>
                    </a:lnTo>
                    <a:lnTo>
                      <a:pt x="319" y="256"/>
                    </a:lnTo>
                    <a:lnTo>
                      <a:pt x="332" y="258"/>
                    </a:lnTo>
                    <a:lnTo>
                      <a:pt x="343" y="260"/>
                    </a:lnTo>
                    <a:lnTo>
                      <a:pt x="353" y="266"/>
                    </a:lnTo>
                    <a:lnTo>
                      <a:pt x="362" y="274"/>
                    </a:lnTo>
                    <a:lnTo>
                      <a:pt x="370" y="283"/>
                    </a:lnTo>
                    <a:lnTo>
                      <a:pt x="375" y="293"/>
                    </a:lnTo>
                    <a:lnTo>
                      <a:pt x="379" y="304"/>
                    </a:lnTo>
                    <a:lnTo>
                      <a:pt x="380" y="317"/>
                    </a:lnTo>
                    <a:lnTo>
                      <a:pt x="380" y="317"/>
                    </a:lnTo>
                    <a:lnTo>
                      <a:pt x="380" y="419"/>
                    </a:lnTo>
                    <a:lnTo>
                      <a:pt x="380" y="419"/>
                    </a:lnTo>
                    <a:lnTo>
                      <a:pt x="379" y="431"/>
                    </a:lnTo>
                    <a:lnTo>
                      <a:pt x="375" y="442"/>
                    </a:lnTo>
                    <a:lnTo>
                      <a:pt x="370" y="453"/>
                    </a:lnTo>
                    <a:lnTo>
                      <a:pt x="362" y="462"/>
                    </a:lnTo>
                    <a:lnTo>
                      <a:pt x="353" y="470"/>
                    </a:lnTo>
                    <a:lnTo>
                      <a:pt x="343" y="475"/>
                    </a:lnTo>
                    <a:lnTo>
                      <a:pt x="332" y="479"/>
                    </a:lnTo>
                    <a:lnTo>
                      <a:pt x="319" y="480"/>
                    </a:lnTo>
                    <a:lnTo>
                      <a:pt x="319" y="480"/>
                    </a:lnTo>
                    <a:lnTo>
                      <a:pt x="60" y="480"/>
                    </a:lnTo>
                    <a:lnTo>
                      <a:pt x="60" y="480"/>
                    </a:lnTo>
                    <a:close/>
                  </a:path>
                </a:pathLst>
              </a:custGeom>
              <a:solidFill>
                <a:srgbClr val="26226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2262"/>
                  </a:solidFill>
                  <a:effectLst/>
                  <a:uLnTx/>
                  <a:uFillTx/>
                  <a:latin typeface="Arial"/>
                  <a:ea typeface="ＭＳ Ｐゴシック" charset="0"/>
                  <a:cs typeface="+mn-cs"/>
                </a:endParaRPr>
              </a:p>
            </p:txBody>
          </p:sp>
          <p:grpSp>
            <p:nvGrpSpPr>
              <p:cNvPr id="225" name="Group 3"/>
              <p:cNvGrpSpPr/>
              <p:nvPr/>
            </p:nvGrpSpPr>
            <p:grpSpPr>
              <a:xfrm flipH="1">
                <a:off x="4740266" y="3416530"/>
                <a:ext cx="1097280" cy="720725"/>
                <a:chOff x="4158479" y="5024622"/>
                <a:chExt cx="1095375" cy="720725"/>
              </a:xfrm>
            </p:grpSpPr>
            <p:sp>
              <p:nvSpPr>
                <p:cNvPr id="105" name="Freeform 6"/>
                <p:cNvSpPr>
                  <a:spLocks/>
                </p:cNvSpPr>
                <p:nvPr/>
              </p:nvSpPr>
              <p:spPr bwMode="auto">
                <a:xfrm>
                  <a:off x="4158479" y="5505635"/>
                  <a:ext cx="336550" cy="211138"/>
                </a:xfrm>
                <a:custGeom>
                  <a:avLst/>
                  <a:gdLst>
                    <a:gd name="T0" fmla="*/ 10 w 212"/>
                    <a:gd name="T1" fmla="*/ 68 h 133"/>
                    <a:gd name="T2" fmla="*/ 10 w 212"/>
                    <a:gd name="T3" fmla="*/ 68 h 133"/>
                    <a:gd name="T4" fmla="*/ 8 w 212"/>
                    <a:gd name="T5" fmla="*/ 66 h 133"/>
                    <a:gd name="T6" fmla="*/ 5 w 212"/>
                    <a:gd name="T7" fmla="*/ 63 h 133"/>
                    <a:gd name="T8" fmla="*/ 1 w 212"/>
                    <a:gd name="T9" fmla="*/ 57 h 133"/>
                    <a:gd name="T10" fmla="*/ 0 w 212"/>
                    <a:gd name="T11" fmla="*/ 50 h 133"/>
                    <a:gd name="T12" fmla="*/ 1 w 212"/>
                    <a:gd name="T13" fmla="*/ 46 h 133"/>
                    <a:gd name="T14" fmla="*/ 3 w 212"/>
                    <a:gd name="T15" fmla="*/ 42 h 133"/>
                    <a:gd name="T16" fmla="*/ 3 w 212"/>
                    <a:gd name="T17" fmla="*/ 42 h 133"/>
                    <a:gd name="T18" fmla="*/ 3 w 212"/>
                    <a:gd name="T19" fmla="*/ 42 h 133"/>
                    <a:gd name="T20" fmla="*/ 5 w 212"/>
                    <a:gd name="T21" fmla="*/ 39 h 133"/>
                    <a:gd name="T22" fmla="*/ 8 w 212"/>
                    <a:gd name="T23" fmla="*/ 37 h 133"/>
                    <a:gd name="T24" fmla="*/ 14 w 212"/>
                    <a:gd name="T25" fmla="*/ 33 h 133"/>
                    <a:gd name="T26" fmla="*/ 21 w 212"/>
                    <a:gd name="T27" fmla="*/ 32 h 133"/>
                    <a:gd name="T28" fmla="*/ 24 w 212"/>
                    <a:gd name="T29" fmla="*/ 33 h 133"/>
                    <a:gd name="T30" fmla="*/ 28 w 212"/>
                    <a:gd name="T31" fmla="*/ 34 h 133"/>
                    <a:gd name="T32" fmla="*/ 28 w 212"/>
                    <a:gd name="T33" fmla="*/ 34 h 133"/>
                    <a:gd name="T34" fmla="*/ 124 w 212"/>
                    <a:gd name="T35" fmla="*/ 84 h 133"/>
                    <a:gd name="T36" fmla="*/ 178 w 212"/>
                    <a:gd name="T37" fmla="*/ 8 h 133"/>
                    <a:gd name="T38" fmla="*/ 178 w 212"/>
                    <a:gd name="T39" fmla="*/ 8 h 133"/>
                    <a:gd name="T40" fmla="*/ 178 w 212"/>
                    <a:gd name="T41" fmla="*/ 8 h 133"/>
                    <a:gd name="T42" fmla="*/ 181 w 212"/>
                    <a:gd name="T43" fmla="*/ 5 h 133"/>
                    <a:gd name="T44" fmla="*/ 183 w 212"/>
                    <a:gd name="T45" fmla="*/ 3 h 133"/>
                    <a:gd name="T46" fmla="*/ 191 w 212"/>
                    <a:gd name="T47" fmla="*/ 0 h 133"/>
                    <a:gd name="T48" fmla="*/ 197 w 212"/>
                    <a:gd name="T49" fmla="*/ 2 h 133"/>
                    <a:gd name="T50" fmla="*/ 201 w 212"/>
                    <a:gd name="T51" fmla="*/ 2 h 133"/>
                    <a:gd name="T52" fmla="*/ 205 w 212"/>
                    <a:gd name="T53" fmla="*/ 4 h 133"/>
                    <a:gd name="T54" fmla="*/ 205 w 212"/>
                    <a:gd name="T55" fmla="*/ 4 h 133"/>
                    <a:gd name="T56" fmla="*/ 205 w 212"/>
                    <a:gd name="T57" fmla="*/ 4 h 133"/>
                    <a:gd name="T58" fmla="*/ 207 w 212"/>
                    <a:gd name="T59" fmla="*/ 7 h 133"/>
                    <a:gd name="T60" fmla="*/ 210 w 212"/>
                    <a:gd name="T61" fmla="*/ 9 h 133"/>
                    <a:gd name="T62" fmla="*/ 212 w 212"/>
                    <a:gd name="T63" fmla="*/ 17 h 133"/>
                    <a:gd name="T64" fmla="*/ 212 w 212"/>
                    <a:gd name="T65" fmla="*/ 23 h 133"/>
                    <a:gd name="T66" fmla="*/ 211 w 212"/>
                    <a:gd name="T67" fmla="*/ 27 h 133"/>
                    <a:gd name="T68" fmla="*/ 209 w 212"/>
                    <a:gd name="T69" fmla="*/ 31 h 133"/>
                    <a:gd name="T70" fmla="*/ 209 w 212"/>
                    <a:gd name="T71" fmla="*/ 31 h 133"/>
                    <a:gd name="T72" fmla="*/ 136 w 212"/>
                    <a:gd name="T73" fmla="*/ 133 h 133"/>
                    <a:gd name="T74" fmla="*/ 10 w 212"/>
                    <a:gd name="T75" fmla="*/ 68 h 133"/>
                    <a:gd name="T76" fmla="*/ 10 w 212"/>
                    <a:gd name="T77" fmla="*/ 6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133">
                      <a:moveTo>
                        <a:pt x="10" y="68"/>
                      </a:moveTo>
                      <a:lnTo>
                        <a:pt x="10" y="68"/>
                      </a:lnTo>
                      <a:lnTo>
                        <a:pt x="8" y="66"/>
                      </a:lnTo>
                      <a:lnTo>
                        <a:pt x="5" y="63"/>
                      </a:lnTo>
                      <a:lnTo>
                        <a:pt x="1" y="57"/>
                      </a:lnTo>
                      <a:lnTo>
                        <a:pt x="0" y="50"/>
                      </a:lnTo>
                      <a:lnTo>
                        <a:pt x="1" y="46"/>
                      </a:lnTo>
                      <a:lnTo>
                        <a:pt x="3" y="42"/>
                      </a:lnTo>
                      <a:lnTo>
                        <a:pt x="3" y="42"/>
                      </a:lnTo>
                      <a:lnTo>
                        <a:pt x="3" y="42"/>
                      </a:lnTo>
                      <a:lnTo>
                        <a:pt x="5" y="39"/>
                      </a:lnTo>
                      <a:lnTo>
                        <a:pt x="8" y="37"/>
                      </a:lnTo>
                      <a:lnTo>
                        <a:pt x="14" y="33"/>
                      </a:lnTo>
                      <a:lnTo>
                        <a:pt x="21" y="32"/>
                      </a:lnTo>
                      <a:lnTo>
                        <a:pt x="24" y="33"/>
                      </a:lnTo>
                      <a:lnTo>
                        <a:pt x="28" y="34"/>
                      </a:lnTo>
                      <a:lnTo>
                        <a:pt x="28" y="34"/>
                      </a:lnTo>
                      <a:lnTo>
                        <a:pt x="124" y="84"/>
                      </a:lnTo>
                      <a:lnTo>
                        <a:pt x="178" y="8"/>
                      </a:lnTo>
                      <a:lnTo>
                        <a:pt x="178" y="8"/>
                      </a:lnTo>
                      <a:lnTo>
                        <a:pt x="178" y="8"/>
                      </a:lnTo>
                      <a:lnTo>
                        <a:pt x="181" y="5"/>
                      </a:lnTo>
                      <a:lnTo>
                        <a:pt x="183" y="3"/>
                      </a:lnTo>
                      <a:lnTo>
                        <a:pt x="191" y="0"/>
                      </a:lnTo>
                      <a:lnTo>
                        <a:pt x="197" y="2"/>
                      </a:lnTo>
                      <a:lnTo>
                        <a:pt x="201" y="2"/>
                      </a:lnTo>
                      <a:lnTo>
                        <a:pt x="205" y="4"/>
                      </a:lnTo>
                      <a:lnTo>
                        <a:pt x="205" y="4"/>
                      </a:lnTo>
                      <a:lnTo>
                        <a:pt x="205" y="4"/>
                      </a:lnTo>
                      <a:lnTo>
                        <a:pt x="207" y="7"/>
                      </a:lnTo>
                      <a:lnTo>
                        <a:pt x="210" y="9"/>
                      </a:lnTo>
                      <a:lnTo>
                        <a:pt x="212" y="17"/>
                      </a:lnTo>
                      <a:lnTo>
                        <a:pt x="212" y="23"/>
                      </a:lnTo>
                      <a:lnTo>
                        <a:pt x="211" y="27"/>
                      </a:lnTo>
                      <a:lnTo>
                        <a:pt x="209" y="31"/>
                      </a:lnTo>
                      <a:lnTo>
                        <a:pt x="209" y="31"/>
                      </a:lnTo>
                      <a:lnTo>
                        <a:pt x="136" y="133"/>
                      </a:lnTo>
                      <a:lnTo>
                        <a:pt x="10" y="68"/>
                      </a:lnTo>
                      <a:lnTo>
                        <a:pt x="10" y="68"/>
                      </a:lnTo>
                      <a:close/>
                    </a:path>
                  </a:pathLst>
                </a:custGeom>
                <a:solidFill>
                  <a:srgbClr val="0083C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2262"/>
                    </a:solidFill>
                    <a:effectLst/>
                    <a:uLnTx/>
                    <a:uFillTx/>
                    <a:latin typeface="Arial"/>
                    <a:ea typeface="ＭＳ Ｐゴシック" charset="0"/>
                    <a:cs typeface="+mn-cs"/>
                  </a:endParaRPr>
                </a:p>
              </p:txBody>
            </p:sp>
            <p:sp>
              <p:nvSpPr>
                <p:cNvPr id="106" name="Freeform 7"/>
                <p:cNvSpPr>
                  <a:spLocks/>
                </p:cNvSpPr>
                <p:nvPr/>
              </p:nvSpPr>
              <p:spPr bwMode="auto">
                <a:xfrm>
                  <a:off x="4282304" y="5024622"/>
                  <a:ext cx="971550" cy="720725"/>
                </a:xfrm>
                <a:custGeom>
                  <a:avLst/>
                  <a:gdLst>
                    <a:gd name="T0" fmla="*/ 525 w 612"/>
                    <a:gd name="T1" fmla="*/ 447 h 454"/>
                    <a:gd name="T2" fmla="*/ 521 w 612"/>
                    <a:gd name="T3" fmla="*/ 430 h 454"/>
                    <a:gd name="T4" fmla="*/ 525 w 612"/>
                    <a:gd name="T5" fmla="*/ 423 h 454"/>
                    <a:gd name="T6" fmla="*/ 527 w 612"/>
                    <a:gd name="T7" fmla="*/ 419 h 454"/>
                    <a:gd name="T8" fmla="*/ 548 w 612"/>
                    <a:gd name="T9" fmla="*/ 388 h 454"/>
                    <a:gd name="T10" fmla="*/ 567 w 612"/>
                    <a:gd name="T11" fmla="*/ 337 h 454"/>
                    <a:gd name="T12" fmla="*/ 574 w 612"/>
                    <a:gd name="T13" fmla="*/ 282 h 454"/>
                    <a:gd name="T14" fmla="*/ 573 w 612"/>
                    <a:gd name="T15" fmla="*/ 258 h 454"/>
                    <a:gd name="T16" fmla="*/ 553 w 612"/>
                    <a:gd name="T17" fmla="*/ 187 h 454"/>
                    <a:gd name="T18" fmla="*/ 513 w 612"/>
                    <a:gd name="T19" fmla="*/ 128 h 454"/>
                    <a:gd name="T20" fmla="*/ 496 w 612"/>
                    <a:gd name="T21" fmla="*/ 110 h 454"/>
                    <a:gd name="T22" fmla="*/ 434 w 612"/>
                    <a:gd name="T23" fmla="*/ 68 h 454"/>
                    <a:gd name="T24" fmla="*/ 361 w 612"/>
                    <a:gd name="T25" fmla="*/ 43 h 454"/>
                    <a:gd name="T26" fmla="*/ 306 w 612"/>
                    <a:gd name="T27" fmla="*/ 38 h 454"/>
                    <a:gd name="T28" fmla="*/ 252 w 612"/>
                    <a:gd name="T29" fmla="*/ 43 h 454"/>
                    <a:gd name="T30" fmla="*/ 179 w 612"/>
                    <a:gd name="T31" fmla="*/ 68 h 454"/>
                    <a:gd name="T32" fmla="*/ 117 w 612"/>
                    <a:gd name="T33" fmla="*/ 110 h 454"/>
                    <a:gd name="T34" fmla="*/ 99 w 612"/>
                    <a:gd name="T35" fmla="*/ 128 h 454"/>
                    <a:gd name="T36" fmla="*/ 60 w 612"/>
                    <a:gd name="T37" fmla="*/ 187 h 454"/>
                    <a:gd name="T38" fmla="*/ 40 w 612"/>
                    <a:gd name="T39" fmla="*/ 258 h 454"/>
                    <a:gd name="T40" fmla="*/ 38 w 612"/>
                    <a:gd name="T41" fmla="*/ 282 h 454"/>
                    <a:gd name="T42" fmla="*/ 50 w 612"/>
                    <a:gd name="T43" fmla="*/ 351 h 454"/>
                    <a:gd name="T44" fmla="*/ 57 w 612"/>
                    <a:gd name="T45" fmla="*/ 373 h 454"/>
                    <a:gd name="T46" fmla="*/ 60 w 612"/>
                    <a:gd name="T47" fmla="*/ 380 h 454"/>
                    <a:gd name="T48" fmla="*/ 51 w 612"/>
                    <a:gd name="T49" fmla="*/ 395 h 454"/>
                    <a:gd name="T50" fmla="*/ 48 w 612"/>
                    <a:gd name="T51" fmla="*/ 398 h 454"/>
                    <a:gd name="T52" fmla="*/ 33 w 612"/>
                    <a:gd name="T53" fmla="*/ 398 h 454"/>
                    <a:gd name="T54" fmla="*/ 23 w 612"/>
                    <a:gd name="T55" fmla="*/ 388 h 454"/>
                    <a:gd name="T56" fmla="*/ 13 w 612"/>
                    <a:gd name="T57" fmla="*/ 363 h 454"/>
                    <a:gd name="T58" fmla="*/ 0 w 612"/>
                    <a:gd name="T59" fmla="*/ 282 h 454"/>
                    <a:gd name="T60" fmla="*/ 2 w 612"/>
                    <a:gd name="T61" fmla="*/ 268 h 454"/>
                    <a:gd name="T62" fmla="*/ 7 w 612"/>
                    <a:gd name="T63" fmla="*/ 225 h 454"/>
                    <a:gd name="T64" fmla="*/ 24 w 612"/>
                    <a:gd name="T65" fmla="*/ 172 h 454"/>
                    <a:gd name="T66" fmla="*/ 71 w 612"/>
                    <a:gd name="T67" fmla="*/ 102 h 454"/>
                    <a:gd name="T68" fmla="*/ 91 w 612"/>
                    <a:gd name="T69" fmla="*/ 82 h 454"/>
                    <a:gd name="T70" fmla="*/ 161 w 612"/>
                    <a:gd name="T71" fmla="*/ 34 h 454"/>
                    <a:gd name="T72" fmla="*/ 246 w 612"/>
                    <a:gd name="T73" fmla="*/ 5 h 454"/>
                    <a:gd name="T74" fmla="*/ 306 w 612"/>
                    <a:gd name="T75" fmla="*/ 0 h 454"/>
                    <a:gd name="T76" fmla="*/ 368 w 612"/>
                    <a:gd name="T77" fmla="*/ 5 h 454"/>
                    <a:gd name="T78" fmla="*/ 452 w 612"/>
                    <a:gd name="T79" fmla="*/ 34 h 454"/>
                    <a:gd name="T80" fmla="*/ 522 w 612"/>
                    <a:gd name="T81" fmla="*/ 82 h 454"/>
                    <a:gd name="T82" fmla="*/ 541 w 612"/>
                    <a:gd name="T83" fmla="*/ 102 h 454"/>
                    <a:gd name="T84" fmla="*/ 588 w 612"/>
                    <a:gd name="T85" fmla="*/ 172 h 454"/>
                    <a:gd name="T86" fmla="*/ 606 w 612"/>
                    <a:gd name="T87" fmla="*/ 225 h 454"/>
                    <a:gd name="T88" fmla="*/ 611 w 612"/>
                    <a:gd name="T89" fmla="*/ 268 h 454"/>
                    <a:gd name="T90" fmla="*/ 612 w 612"/>
                    <a:gd name="T91" fmla="*/ 282 h 454"/>
                    <a:gd name="T92" fmla="*/ 603 w 612"/>
                    <a:gd name="T93" fmla="*/ 346 h 454"/>
                    <a:gd name="T94" fmla="*/ 580 w 612"/>
                    <a:gd name="T95" fmla="*/ 406 h 454"/>
                    <a:gd name="T96" fmla="*/ 558 w 612"/>
                    <a:gd name="T97" fmla="*/ 442 h 454"/>
                    <a:gd name="T98" fmla="*/ 554 w 612"/>
                    <a:gd name="T99" fmla="*/ 446 h 454"/>
                    <a:gd name="T100" fmla="*/ 548 w 612"/>
                    <a:gd name="T101" fmla="*/ 452 h 454"/>
                    <a:gd name="T102" fmla="*/ 540 w 612"/>
                    <a:gd name="T103" fmla="*/ 454 h 454"/>
                    <a:gd name="T104" fmla="*/ 527 w 612"/>
                    <a:gd name="T105" fmla="*/ 45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2" h="454">
                      <a:moveTo>
                        <a:pt x="527" y="450"/>
                      </a:moveTo>
                      <a:lnTo>
                        <a:pt x="527" y="450"/>
                      </a:lnTo>
                      <a:lnTo>
                        <a:pt x="525" y="447"/>
                      </a:lnTo>
                      <a:lnTo>
                        <a:pt x="522" y="445"/>
                      </a:lnTo>
                      <a:lnTo>
                        <a:pt x="521" y="437"/>
                      </a:lnTo>
                      <a:lnTo>
                        <a:pt x="521" y="430"/>
                      </a:lnTo>
                      <a:lnTo>
                        <a:pt x="522" y="427"/>
                      </a:lnTo>
                      <a:lnTo>
                        <a:pt x="525" y="423"/>
                      </a:lnTo>
                      <a:lnTo>
                        <a:pt x="525" y="423"/>
                      </a:lnTo>
                      <a:lnTo>
                        <a:pt x="525" y="423"/>
                      </a:lnTo>
                      <a:lnTo>
                        <a:pt x="527" y="419"/>
                      </a:lnTo>
                      <a:lnTo>
                        <a:pt x="527" y="419"/>
                      </a:lnTo>
                      <a:lnTo>
                        <a:pt x="527" y="419"/>
                      </a:lnTo>
                      <a:lnTo>
                        <a:pt x="537" y="404"/>
                      </a:lnTo>
                      <a:lnTo>
                        <a:pt x="548" y="388"/>
                      </a:lnTo>
                      <a:lnTo>
                        <a:pt x="555" y="371"/>
                      </a:lnTo>
                      <a:lnTo>
                        <a:pt x="561" y="355"/>
                      </a:lnTo>
                      <a:lnTo>
                        <a:pt x="567" y="337"/>
                      </a:lnTo>
                      <a:lnTo>
                        <a:pt x="570" y="320"/>
                      </a:lnTo>
                      <a:lnTo>
                        <a:pt x="573" y="301"/>
                      </a:lnTo>
                      <a:lnTo>
                        <a:pt x="574" y="282"/>
                      </a:lnTo>
                      <a:lnTo>
                        <a:pt x="574" y="282"/>
                      </a:lnTo>
                      <a:lnTo>
                        <a:pt x="574" y="282"/>
                      </a:lnTo>
                      <a:lnTo>
                        <a:pt x="573" y="258"/>
                      </a:lnTo>
                      <a:lnTo>
                        <a:pt x="569" y="232"/>
                      </a:lnTo>
                      <a:lnTo>
                        <a:pt x="561" y="210"/>
                      </a:lnTo>
                      <a:lnTo>
                        <a:pt x="553" y="187"/>
                      </a:lnTo>
                      <a:lnTo>
                        <a:pt x="542" y="167"/>
                      </a:lnTo>
                      <a:lnTo>
                        <a:pt x="529" y="147"/>
                      </a:lnTo>
                      <a:lnTo>
                        <a:pt x="513" y="128"/>
                      </a:lnTo>
                      <a:lnTo>
                        <a:pt x="496" y="110"/>
                      </a:lnTo>
                      <a:lnTo>
                        <a:pt x="496" y="110"/>
                      </a:lnTo>
                      <a:lnTo>
                        <a:pt x="496" y="110"/>
                      </a:lnTo>
                      <a:lnTo>
                        <a:pt x="477" y="94"/>
                      </a:lnTo>
                      <a:lnTo>
                        <a:pt x="457" y="80"/>
                      </a:lnTo>
                      <a:lnTo>
                        <a:pt x="434" y="68"/>
                      </a:lnTo>
                      <a:lnTo>
                        <a:pt x="411" y="57"/>
                      </a:lnTo>
                      <a:lnTo>
                        <a:pt x="386" y="49"/>
                      </a:lnTo>
                      <a:lnTo>
                        <a:pt x="361" y="43"/>
                      </a:lnTo>
                      <a:lnTo>
                        <a:pt x="334" y="39"/>
                      </a:lnTo>
                      <a:lnTo>
                        <a:pt x="306" y="38"/>
                      </a:lnTo>
                      <a:lnTo>
                        <a:pt x="306" y="38"/>
                      </a:lnTo>
                      <a:lnTo>
                        <a:pt x="306" y="38"/>
                      </a:lnTo>
                      <a:lnTo>
                        <a:pt x="278" y="39"/>
                      </a:lnTo>
                      <a:lnTo>
                        <a:pt x="252" y="43"/>
                      </a:lnTo>
                      <a:lnTo>
                        <a:pt x="227" y="49"/>
                      </a:lnTo>
                      <a:lnTo>
                        <a:pt x="201" y="57"/>
                      </a:lnTo>
                      <a:lnTo>
                        <a:pt x="179" y="68"/>
                      </a:lnTo>
                      <a:lnTo>
                        <a:pt x="156" y="80"/>
                      </a:lnTo>
                      <a:lnTo>
                        <a:pt x="136" y="94"/>
                      </a:lnTo>
                      <a:lnTo>
                        <a:pt x="117" y="110"/>
                      </a:lnTo>
                      <a:lnTo>
                        <a:pt x="117" y="110"/>
                      </a:lnTo>
                      <a:lnTo>
                        <a:pt x="117" y="110"/>
                      </a:lnTo>
                      <a:lnTo>
                        <a:pt x="99" y="128"/>
                      </a:lnTo>
                      <a:lnTo>
                        <a:pt x="84" y="147"/>
                      </a:lnTo>
                      <a:lnTo>
                        <a:pt x="71" y="167"/>
                      </a:lnTo>
                      <a:lnTo>
                        <a:pt x="60" y="187"/>
                      </a:lnTo>
                      <a:lnTo>
                        <a:pt x="51" y="210"/>
                      </a:lnTo>
                      <a:lnTo>
                        <a:pt x="45" y="232"/>
                      </a:lnTo>
                      <a:lnTo>
                        <a:pt x="40" y="258"/>
                      </a:lnTo>
                      <a:lnTo>
                        <a:pt x="38" y="282"/>
                      </a:lnTo>
                      <a:lnTo>
                        <a:pt x="38" y="282"/>
                      </a:lnTo>
                      <a:lnTo>
                        <a:pt x="38" y="282"/>
                      </a:lnTo>
                      <a:lnTo>
                        <a:pt x="40" y="306"/>
                      </a:lnTo>
                      <a:lnTo>
                        <a:pt x="43" y="329"/>
                      </a:lnTo>
                      <a:lnTo>
                        <a:pt x="50" y="351"/>
                      </a:lnTo>
                      <a:lnTo>
                        <a:pt x="57" y="373"/>
                      </a:lnTo>
                      <a:lnTo>
                        <a:pt x="57" y="373"/>
                      </a:lnTo>
                      <a:lnTo>
                        <a:pt x="57" y="373"/>
                      </a:lnTo>
                      <a:lnTo>
                        <a:pt x="57" y="373"/>
                      </a:lnTo>
                      <a:lnTo>
                        <a:pt x="58" y="377"/>
                      </a:lnTo>
                      <a:lnTo>
                        <a:pt x="60" y="380"/>
                      </a:lnTo>
                      <a:lnTo>
                        <a:pt x="58" y="387"/>
                      </a:lnTo>
                      <a:lnTo>
                        <a:pt x="55" y="393"/>
                      </a:lnTo>
                      <a:lnTo>
                        <a:pt x="51" y="395"/>
                      </a:lnTo>
                      <a:lnTo>
                        <a:pt x="48" y="398"/>
                      </a:lnTo>
                      <a:lnTo>
                        <a:pt x="48" y="398"/>
                      </a:lnTo>
                      <a:lnTo>
                        <a:pt x="48" y="398"/>
                      </a:lnTo>
                      <a:lnTo>
                        <a:pt x="45" y="399"/>
                      </a:lnTo>
                      <a:lnTo>
                        <a:pt x="41" y="399"/>
                      </a:lnTo>
                      <a:lnTo>
                        <a:pt x="33" y="398"/>
                      </a:lnTo>
                      <a:lnTo>
                        <a:pt x="27" y="394"/>
                      </a:lnTo>
                      <a:lnTo>
                        <a:pt x="24" y="392"/>
                      </a:lnTo>
                      <a:lnTo>
                        <a:pt x="23" y="388"/>
                      </a:lnTo>
                      <a:lnTo>
                        <a:pt x="23" y="388"/>
                      </a:lnTo>
                      <a:lnTo>
                        <a:pt x="23" y="388"/>
                      </a:lnTo>
                      <a:lnTo>
                        <a:pt x="13" y="363"/>
                      </a:lnTo>
                      <a:lnTo>
                        <a:pt x="7" y="337"/>
                      </a:lnTo>
                      <a:lnTo>
                        <a:pt x="2" y="310"/>
                      </a:lnTo>
                      <a:lnTo>
                        <a:pt x="0" y="282"/>
                      </a:lnTo>
                      <a:lnTo>
                        <a:pt x="0" y="282"/>
                      </a:lnTo>
                      <a:lnTo>
                        <a:pt x="0" y="282"/>
                      </a:lnTo>
                      <a:lnTo>
                        <a:pt x="2" y="268"/>
                      </a:lnTo>
                      <a:lnTo>
                        <a:pt x="3" y="253"/>
                      </a:lnTo>
                      <a:lnTo>
                        <a:pt x="4" y="239"/>
                      </a:lnTo>
                      <a:lnTo>
                        <a:pt x="7" y="225"/>
                      </a:lnTo>
                      <a:lnTo>
                        <a:pt x="10" y="211"/>
                      </a:lnTo>
                      <a:lnTo>
                        <a:pt x="14" y="197"/>
                      </a:lnTo>
                      <a:lnTo>
                        <a:pt x="24" y="172"/>
                      </a:lnTo>
                      <a:lnTo>
                        <a:pt x="38" y="147"/>
                      </a:lnTo>
                      <a:lnTo>
                        <a:pt x="53" y="124"/>
                      </a:lnTo>
                      <a:lnTo>
                        <a:pt x="71" y="102"/>
                      </a:lnTo>
                      <a:lnTo>
                        <a:pt x="91" y="82"/>
                      </a:lnTo>
                      <a:lnTo>
                        <a:pt x="91" y="82"/>
                      </a:lnTo>
                      <a:lnTo>
                        <a:pt x="91" y="82"/>
                      </a:lnTo>
                      <a:lnTo>
                        <a:pt x="113" y="64"/>
                      </a:lnTo>
                      <a:lnTo>
                        <a:pt x="136" y="48"/>
                      </a:lnTo>
                      <a:lnTo>
                        <a:pt x="161" y="34"/>
                      </a:lnTo>
                      <a:lnTo>
                        <a:pt x="187" y="21"/>
                      </a:lnTo>
                      <a:lnTo>
                        <a:pt x="215" y="13"/>
                      </a:lnTo>
                      <a:lnTo>
                        <a:pt x="246" y="5"/>
                      </a:lnTo>
                      <a:lnTo>
                        <a:pt x="275" y="1"/>
                      </a:lnTo>
                      <a:lnTo>
                        <a:pt x="306" y="0"/>
                      </a:lnTo>
                      <a:lnTo>
                        <a:pt x="306" y="0"/>
                      </a:lnTo>
                      <a:lnTo>
                        <a:pt x="306" y="0"/>
                      </a:lnTo>
                      <a:lnTo>
                        <a:pt x="338" y="1"/>
                      </a:lnTo>
                      <a:lnTo>
                        <a:pt x="368" y="5"/>
                      </a:lnTo>
                      <a:lnTo>
                        <a:pt x="397" y="13"/>
                      </a:lnTo>
                      <a:lnTo>
                        <a:pt x="425" y="21"/>
                      </a:lnTo>
                      <a:lnTo>
                        <a:pt x="452" y="34"/>
                      </a:lnTo>
                      <a:lnTo>
                        <a:pt x="477" y="48"/>
                      </a:lnTo>
                      <a:lnTo>
                        <a:pt x="500" y="64"/>
                      </a:lnTo>
                      <a:lnTo>
                        <a:pt x="522" y="82"/>
                      </a:lnTo>
                      <a:lnTo>
                        <a:pt x="522" y="82"/>
                      </a:lnTo>
                      <a:lnTo>
                        <a:pt x="522" y="82"/>
                      </a:lnTo>
                      <a:lnTo>
                        <a:pt x="541" y="102"/>
                      </a:lnTo>
                      <a:lnTo>
                        <a:pt x="559" y="124"/>
                      </a:lnTo>
                      <a:lnTo>
                        <a:pt x="574" y="147"/>
                      </a:lnTo>
                      <a:lnTo>
                        <a:pt x="588" y="172"/>
                      </a:lnTo>
                      <a:lnTo>
                        <a:pt x="598" y="197"/>
                      </a:lnTo>
                      <a:lnTo>
                        <a:pt x="602" y="211"/>
                      </a:lnTo>
                      <a:lnTo>
                        <a:pt x="606" y="225"/>
                      </a:lnTo>
                      <a:lnTo>
                        <a:pt x="608" y="239"/>
                      </a:lnTo>
                      <a:lnTo>
                        <a:pt x="611" y="253"/>
                      </a:lnTo>
                      <a:lnTo>
                        <a:pt x="611" y="268"/>
                      </a:lnTo>
                      <a:lnTo>
                        <a:pt x="612" y="282"/>
                      </a:lnTo>
                      <a:lnTo>
                        <a:pt x="612" y="282"/>
                      </a:lnTo>
                      <a:lnTo>
                        <a:pt x="612" y="282"/>
                      </a:lnTo>
                      <a:lnTo>
                        <a:pt x="611" y="305"/>
                      </a:lnTo>
                      <a:lnTo>
                        <a:pt x="608" y="326"/>
                      </a:lnTo>
                      <a:lnTo>
                        <a:pt x="603" y="346"/>
                      </a:lnTo>
                      <a:lnTo>
                        <a:pt x="598" y="368"/>
                      </a:lnTo>
                      <a:lnTo>
                        <a:pt x="589" y="387"/>
                      </a:lnTo>
                      <a:lnTo>
                        <a:pt x="580" y="406"/>
                      </a:lnTo>
                      <a:lnTo>
                        <a:pt x="570" y="425"/>
                      </a:lnTo>
                      <a:lnTo>
                        <a:pt x="558" y="442"/>
                      </a:lnTo>
                      <a:lnTo>
                        <a:pt x="558" y="442"/>
                      </a:lnTo>
                      <a:lnTo>
                        <a:pt x="558" y="442"/>
                      </a:lnTo>
                      <a:lnTo>
                        <a:pt x="554" y="446"/>
                      </a:lnTo>
                      <a:lnTo>
                        <a:pt x="554" y="446"/>
                      </a:lnTo>
                      <a:lnTo>
                        <a:pt x="554" y="446"/>
                      </a:lnTo>
                      <a:lnTo>
                        <a:pt x="551" y="450"/>
                      </a:lnTo>
                      <a:lnTo>
                        <a:pt x="548" y="452"/>
                      </a:lnTo>
                      <a:lnTo>
                        <a:pt x="544" y="454"/>
                      </a:lnTo>
                      <a:lnTo>
                        <a:pt x="540" y="454"/>
                      </a:lnTo>
                      <a:lnTo>
                        <a:pt x="540" y="454"/>
                      </a:lnTo>
                      <a:lnTo>
                        <a:pt x="540" y="454"/>
                      </a:lnTo>
                      <a:lnTo>
                        <a:pt x="534" y="452"/>
                      </a:lnTo>
                      <a:lnTo>
                        <a:pt x="527" y="450"/>
                      </a:lnTo>
                      <a:lnTo>
                        <a:pt x="527" y="450"/>
                      </a:lnTo>
                      <a:close/>
                    </a:path>
                  </a:pathLst>
                </a:custGeom>
                <a:solidFill>
                  <a:srgbClr val="0083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2262"/>
                    </a:solidFill>
                    <a:effectLst/>
                    <a:uLnTx/>
                    <a:uFillTx/>
                    <a:latin typeface="Arial"/>
                    <a:ea typeface="ＭＳ Ｐゴシック" charset="0"/>
                    <a:cs typeface="+mn-cs"/>
                  </a:endParaRPr>
                </a:p>
              </p:txBody>
            </p:sp>
          </p:grpSp>
        </p:grpSp>
      </p:grpSp>
      <p:grpSp>
        <p:nvGrpSpPr>
          <p:cNvPr id="20" name="Group 19"/>
          <p:cNvGrpSpPr/>
          <p:nvPr/>
        </p:nvGrpSpPr>
        <p:grpSpPr>
          <a:xfrm>
            <a:off x="6493703" y="2773272"/>
            <a:ext cx="2107667" cy="2986784"/>
            <a:chOff x="4820722" y="3200400"/>
            <a:chExt cx="2220158" cy="3707058"/>
          </a:xfrm>
        </p:grpSpPr>
        <p:cxnSp>
          <p:nvCxnSpPr>
            <p:cNvPr id="183" name="Elbow Connector 182"/>
            <p:cNvCxnSpPr>
              <a:stCxn id="39" idx="2"/>
              <a:endCxn id="37" idx="1"/>
            </p:cNvCxnSpPr>
            <p:nvPr/>
          </p:nvCxnSpPr>
          <p:spPr>
            <a:xfrm rot="16200000" flipH="1">
              <a:off x="5004267" y="5017894"/>
              <a:ext cx="1706019" cy="2073109"/>
            </a:xfrm>
            <a:prstGeom prst="bentConnector2">
              <a:avLst/>
            </a:prstGeom>
            <a:ln w="28575">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5943600" y="3200400"/>
              <a:ext cx="1097280" cy="1265242"/>
              <a:chOff x="5943600" y="3200400"/>
              <a:chExt cx="1097280" cy="1265242"/>
            </a:xfrm>
          </p:grpSpPr>
          <p:cxnSp>
            <p:nvCxnSpPr>
              <p:cNvPr id="107" name="Straight Arrow Connector 106"/>
              <p:cNvCxnSpPr/>
              <p:nvPr/>
            </p:nvCxnSpPr>
            <p:spPr>
              <a:xfrm>
                <a:off x="5943600" y="4465642"/>
                <a:ext cx="1097280" cy="0"/>
              </a:xfrm>
              <a:prstGeom prst="straightConnector1">
                <a:avLst/>
              </a:prstGeom>
              <a:ln w="28575">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5943600" y="3200400"/>
                <a:ext cx="1097280" cy="0"/>
              </a:xfrm>
              <a:prstGeom prst="straightConnector1">
                <a:avLst/>
              </a:prstGeom>
              <a:ln w="28575">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14790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wipe(left)">
                                      <p:cBhvr>
                                        <p:cTn id="15" dur="500"/>
                                        <p:tgtEl>
                                          <p:spTgt spid="2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11115" y="1373570"/>
            <a:ext cx="3392099" cy="4429354"/>
          </a:xfrm>
          <a:prstGeom prst="rect">
            <a:avLst/>
          </a:prstGeom>
        </p:spPr>
      </p:pic>
      <p:sp>
        <p:nvSpPr>
          <p:cNvPr id="5" name="Text Placeholder 2"/>
          <p:cNvSpPr txBox="1">
            <a:spLocks/>
          </p:cNvSpPr>
          <p:nvPr/>
        </p:nvSpPr>
        <p:spPr>
          <a:xfrm>
            <a:off x="5322570" y="1043855"/>
            <a:ext cx="5858315" cy="5088783"/>
          </a:xfrm>
          <a:prstGeom prst="rect">
            <a:avLst/>
          </a:prstGeom>
        </p:spPr>
        <p:txBody>
          <a:bodyPr vert="horz" lIns="91440" tIns="45720" rIns="91440" bIns="45720" rtlCol="0">
            <a:noAutofit/>
          </a:bodyPr>
          <a:lstStyle>
            <a:lvl1pPr marL="0" indent="0" algn="l" defTabSz="457200" rtl="0" eaLnBrk="1" latinLnBrk="0" hangingPunct="1">
              <a:spcBef>
                <a:spcPts val="0"/>
              </a:spcBef>
              <a:buClr>
                <a:schemeClr val="bg2"/>
              </a:buClr>
              <a:buSzPct val="40000"/>
              <a:buFont typeface="Wingdings" charset="2"/>
              <a:buChar char="§"/>
              <a:defRPr lang="en-US" sz="3200" kern="1200" dirty="0" smtClean="0">
                <a:solidFill>
                  <a:srgbClr val="2AA9E0"/>
                </a:solidFill>
                <a:latin typeface="+mn-lt"/>
                <a:ea typeface="+mn-ea"/>
                <a:cs typeface="+mn-cs"/>
              </a:defRPr>
            </a:lvl1pPr>
            <a:lvl2pPr marL="429768" indent="-274320" algn="l" defTabSz="457200" rtl="0" eaLnBrk="1" latinLnBrk="0" hangingPunct="1">
              <a:spcBef>
                <a:spcPts val="24"/>
              </a:spcBef>
              <a:buClr>
                <a:srgbClr val="8CC646"/>
              </a:buClr>
              <a:buFont typeface="Wingdings" charset="2"/>
              <a:buChar char="§"/>
              <a:defRPr lang="en-US" sz="3000" kern="1200" dirty="0" smtClean="0">
                <a:solidFill>
                  <a:schemeClr val="tx1"/>
                </a:solidFill>
                <a:latin typeface="+mn-lt"/>
                <a:ea typeface="+mn-ea"/>
                <a:cs typeface="+mn-cs"/>
              </a:defRPr>
            </a:lvl2pPr>
            <a:lvl3pPr marL="768096" indent="-274320" algn="l" defTabSz="457200" rtl="0" eaLnBrk="1" latinLnBrk="0" hangingPunct="1">
              <a:spcBef>
                <a:spcPts val="24"/>
              </a:spcBef>
              <a:buClr>
                <a:srgbClr val="8CC646"/>
              </a:buClr>
              <a:buFont typeface="Wingdings" charset="2"/>
              <a:buChar char="§"/>
              <a:defRPr lang="en-US" sz="2400" kern="1200" dirty="0" smtClean="0">
                <a:solidFill>
                  <a:schemeClr val="tx1"/>
                </a:solidFill>
                <a:latin typeface="+mn-lt"/>
                <a:ea typeface="+mn-ea"/>
                <a:cs typeface="+mn-cs"/>
              </a:defRPr>
            </a:lvl3pPr>
            <a:lvl4pPr marL="1069848" indent="-274320" algn="l" defTabSz="457200" rtl="0" eaLnBrk="1" latinLnBrk="0" hangingPunct="1">
              <a:spcBef>
                <a:spcPts val="24"/>
              </a:spcBef>
              <a:buClr>
                <a:srgbClr val="8CC646"/>
              </a:buClr>
              <a:buFont typeface="Wingdings" charset="2"/>
              <a:buChar char="§"/>
              <a:defRPr lang="en-US" sz="2000" kern="1200" dirty="0" smtClean="0">
                <a:solidFill>
                  <a:schemeClr val="tx1"/>
                </a:solidFill>
                <a:latin typeface="+mn-lt"/>
                <a:ea typeface="+mn-ea"/>
                <a:cs typeface="+mn-cs"/>
              </a:defRPr>
            </a:lvl4pPr>
            <a:lvl5pPr marL="1362456" indent="-274320" algn="l" defTabSz="457200" rtl="0" eaLnBrk="1" latinLnBrk="0" hangingPunct="1">
              <a:spcBef>
                <a:spcPts val="28"/>
              </a:spcBef>
              <a:buClr>
                <a:srgbClr val="8CC646"/>
              </a:buClr>
              <a:buFont typeface="Wingdings" charset="2"/>
              <a:buChar char="§"/>
              <a:defRPr lang="en-US" sz="2000" b="0" kern="1200" dirty="0" smtClea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Aft>
                <a:spcPts val="900"/>
              </a:spcAft>
              <a:buClr>
                <a:srgbClr val="262262"/>
              </a:buClr>
              <a:buSzPct val="100000"/>
              <a:defRPr/>
            </a:pPr>
            <a:r>
              <a:rPr lang="en-US" sz="2400" dirty="0">
                <a:solidFill>
                  <a:srgbClr val="262262"/>
                </a:solidFill>
                <a:cs typeface="Times New Roman"/>
              </a:rPr>
              <a:t>Equipment from different sensor OEMs produce data in different formats, with different data encoding conventions, vocabularies, units of measure, etc.</a:t>
            </a:r>
          </a:p>
          <a:p>
            <a:pPr marL="285750" indent="-285750">
              <a:spcAft>
                <a:spcPts val="900"/>
              </a:spcAft>
              <a:buClr>
                <a:srgbClr val="262262"/>
              </a:buClr>
              <a:buSzPct val="100000"/>
              <a:defRPr/>
            </a:pPr>
            <a:r>
              <a:rPr lang="en-US" sz="2400" dirty="0">
                <a:solidFill>
                  <a:srgbClr val="262262"/>
                </a:solidFill>
                <a:cs typeface="Times New Roman"/>
              </a:rPr>
              <a:t>“Pieces of irrigation equipment don’t talk with one another”.</a:t>
            </a:r>
          </a:p>
          <a:p>
            <a:pPr marL="285750" indent="-285750">
              <a:spcAft>
                <a:spcPts val="900"/>
              </a:spcAft>
              <a:buClr>
                <a:srgbClr val="262262"/>
              </a:buClr>
              <a:buSzPct val="100000"/>
              <a:defRPr/>
            </a:pPr>
            <a:r>
              <a:rPr lang="en-US" sz="2400" dirty="0">
                <a:solidFill>
                  <a:srgbClr val="262262"/>
                </a:solidFill>
                <a:cs typeface="Times New Roman"/>
              </a:rPr>
              <a:t>The problem worsens if they are running a mixed fleet of equipment.</a:t>
            </a:r>
          </a:p>
          <a:p>
            <a:pPr marL="285750" indent="-285750">
              <a:spcAft>
                <a:spcPts val="900"/>
              </a:spcAft>
              <a:buClr>
                <a:srgbClr val="262262"/>
              </a:buClr>
              <a:buSzPct val="100000"/>
              <a:defRPr/>
            </a:pPr>
            <a:r>
              <a:rPr lang="en-US" sz="2400" dirty="0">
                <a:solidFill>
                  <a:srgbClr val="262262"/>
                </a:solidFill>
                <a:cs typeface="Times New Roman"/>
              </a:rPr>
              <a:t>Advisors spend valuable extra time </a:t>
            </a:r>
            <a:br>
              <a:rPr lang="en-US" sz="2400" dirty="0">
                <a:solidFill>
                  <a:srgbClr val="262262"/>
                </a:solidFill>
                <a:cs typeface="Times New Roman"/>
              </a:rPr>
            </a:br>
            <a:r>
              <a:rPr lang="en-US" sz="2400" dirty="0">
                <a:solidFill>
                  <a:srgbClr val="262262"/>
                </a:solidFill>
                <a:cs typeface="Times New Roman"/>
              </a:rPr>
              <a:t>trying to analyze data and interpret it to help growers be more productive.</a:t>
            </a:r>
          </a:p>
          <a:p>
            <a:pPr marL="285750" indent="-285750">
              <a:spcAft>
                <a:spcPts val="900"/>
              </a:spcAft>
              <a:buClr>
                <a:srgbClr val="262262"/>
              </a:buClr>
              <a:buSzPct val="100000"/>
              <a:defRPr/>
            </a:pPr>
            <a:r>
              <a:rPr lang="en-US" sz="2400" dirty="0">
                <a:solidFill>
                  <a:srgbClr val="262262"/>
                </a:solidFill>
                <a:cs typeface="Times New Roman"/>
              </a:rPr>
              <a:t>Hypothesis: Standardizing data inputs and outputs can solve this problem.</a:t>
            </a:r>
          </a:p>
        </p:txBody>
      </p:sp>
      <p:sp>
        <p:nvSpPr>
          <p:cNvPr id="7" name="Title 1">
            <a:extLst>
              <a:ext uri="{FF2B5EF4-FFF2-40B4-BE49-F238E27FC236}">
                <a16:creationId xmlns:a16="http://schemas.microsoft.com/office/drawing/2014/main" id="{F997902F-116A-45E1-A00E-2F34E0D9036B}"/>
              </a:ext>
            </a:extLst>
          </p:cNvPr>
          <p:cNvSpPr>
            <a:spLocks noGrp="1"/>
          </p:cNvSpPr>
          <p:nvPr>
            <p:ph type="title"/>
          </p:nvPr>
        </p:nvSpPr>
        <p:spPr>
          <a:xfrm>
            <a:off x="325315" y="15152"/>
            <a:ext cx="11866684"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lnSpc>
                <a:spcPct val="90000"/>
              </a:lnSpc>
              <a:spcAft>
                <a:spcPct val="0"/>
              </a:spcAft>
            </a:pPr>
            <a:r>
              <a:rPr lang="en-US" sz="4401" b="1" dirty="0">
                <a:solidFill>
                  <a:srgbClr val="265C8E"/>
                </a:solidFill>
              </a:rPr>
              <a:t>The Problem: A Lack of Interoperability</a:t>
            </a:r>
          </a:p>
        </p:txBody>
      </p:sp>
    </p:spTree>
    <p:extLst>
      <p:ext uri="{BB962C8B-B14F-4D97-AF65-F5344CB8AC3E}">
        <p14:creationId xmlns:p14="http://schemas.microsoft.com/office/powerpoint/2010/main" val="80281401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1"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err="1"/>
              <a:t>AgGateway’s</a:t>
            </a:r>
            <a:r>
              <a:rPr lang="en-US"/>
              <a:t> PAIL: Goal &amp; Objective</a:t>
            </a:r>
          </a:p>
        </p:txBody>
      </p:sp>
      <p:sp>
        <p:nvSpPr>
          <p:cNvPr id="3" name="Content Placeholder 2"/>
          <p:cNvSpPr>
            <a:spLocks noGrp="1"/>
          </p:cNvSpPr>
          <p:nvPr>
            <p:ph sz="half" idx="1"/>
          </p:nvPr>
        </p:nvSpPr>
        <p:spPr>
          <a:xfrm>
            <a:off x="838200" y="1825625"/>
            <a:ext cx="5181600" cy="4351338"/>
          </a:xfrm>
        </p:spPr>
        <p:txBody>
          <a:bodyPr wrap="square" anchor="t">
            <a:normAutofit/>
          </a:bodyPr>
          <a:lstStyle/>
          <a:p>
            <a:r>
              <a:rPr lang="en-US" sz="2600" b="1"/>
              <a:t>Goal</a:t>
            </a:r>
            <a:r>
              <a:rPr lang="en-US" sz="2600"/>
              <a:t>: promote sustainable irrigation practices by facilitating integration of disparate data sources and management systems</a:t>
            </a:r>
            <a:br>
              <a:rPr lang="en-US" sz="2600"/>
            </a:br>
            <a:endParaRPr lang="en-US" sz="2600"/>
          </a:p>
          <a:p>
            <a:r>
              <a:rPr lang="en-US" sz="2600" b="1"/>
              <a:t>Objective</a:t>
            </a:r>
            <a:r>
              <a:rPr lang="en-US" sz="2600"/>
              <a:t>: provide an industry-wide format that will enable the exchange and use of data from irrigation management systems.</a:t>
            </a:r>
          </a:p>
        </p:txBody>
      </p:sp>
      <p:pic>
        <p:nvPicPr>
          <p:cNvPr id="6" name="Picture 15" descr="A measuring device with a plant growing out of it&#10;&#10;Description automatically generated">
            <a:extLst>
              <a:ext uri="{FF2B5EF4-FFF2-40B4-BE49-F238E27FC236}">
                <a16:creationId xmlns:a16="http://schemas.microsoft.com/office/drawing/2014/main" id="{81586017-BA3F-CCCC-501A-A0AB18A2B514}"/>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bwMode="auto">
          <a:xfrm>
            <a:off x="6172201" y="2246027"/>
            <a:ext cx="5181600" cy="351053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24491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0262-6C01-3403-F5EB-4CEF65ADD3BA}"/>
              </a:ext>
            </a:extLst>
          </p:cNvPr>
          <p:cNvSpPr>
            <a:spLocks noGrp="1"/>
          </p:cNvSpPr>
          <p:nvPr>
            <p:ph type="title"/>
          </p:nvPr>
        </p:nvSpPr>
        <p:spPr/>
        <p:txBody>
          <a:bodyPr/>
          <a:lstStyle/>
          <a:p>
            <a:r>
              <a:rPr lang="en-US" dirty="0"/>
              <a:t>Scope</a:t>
            </a:r>
          </a:p>
        </p:txBody>
      </p:sp>
      <p:sp>
        <p:nvSpPr>
          <p:cNvPr id="3" name="Text Placeholder 2">
            <a:extLst>
              <a:ext uri="{FF2B5EF4-FFF2-40B4-BE49-F238E27FC236}">
                <a16:creationId xmlns:a16="http://schemas.microsoft.com/office/drawing/2014/main" id="{78ED0F77-3E96-F0C0-D9F2-12D52B60CA15}"/>
              </a:ext>
            </a:extLst>
          </p:cNvPr>
          <p:cNvSpPr>
            <a:spLocks noGrp="1"/>
          </p:cNvSpPr>
          <p:nvPr>
            <p:ph type="body" idx="1"/>
          </p:nvPr>
        </p:nvSpPr>
        <p:spPr>
          <a:xfrm>
            <a:off x="2009166" y="1690690"/>
            <a:ext cx="2694719" cy="823912"/>
          </a:xfrm>
        </p:spPr>
        <p:txBody>
          <a:bodyPr/>
          <a:lstStyle/>
          <a:p>
            <a:pPr algn="ctr"/>
            <a:r>
              <a:rPr lang="en-US" dirty="0"/>
              <a:t>Observations</a:t>
            </a:r>
          </a:p>
        </p:txBody>
      </p:sp>
      <p:sp>
        <p:nvSpPr>
          <p:cNvPr id="5" name="Text Placeholder 4">
            <a:extLst>
              <a:ext uri="{FF2B5EF4-FFF2-40B4-BE49-F238E27FC236}">
                <a16:creationId xmlns:a16="http://schemas.microsoft.com/office/drawing/2014/main" id="{D7A8AFB4-179F-4A2C-FEAA-790F0475BF20}"/>
              </a:ext>
            </a:extLst>
          </p:cNvPr>
          <p:cNvSpPr>
            <a:spLocks noGrp="1"/>
          </p:cNvSpPr>
          <p:nvPr>
            <p:ph type="body" sz="quarter" idx="3"/>
          </p:nvPr>
        </p:nvSpPr>
        <p:spPr>
          <a:xfrm>
            <a:off x="7341578" y="1690690"/>
            <a:ext cx="2707990" cy="823912"/>
          </a:xfrm>
        </p:spPr>
        <p:txBody>
          <a:bodyPr/>
          <a:lstStyle/>
          <a:p>
            <a:pPr algn="ctr"/>
            <a:r>
              <a:rPr lang="en-US" dirty="0"/>
              <a:t>Operations</a:t>
            </a:r>
          </a:p>
        </p:txBody>
      </p:sp>
      <p:pic>
        <p:nvPicPr>
          <p:cNvPr id="8" name="Content Placeholder 6">
            <a:extLst>
              <a:ext uri="{FF2B5EF4-FFF2-40B4-BE49-F238E27FC236}">
                <a16:creationId xmlns:a16="http://schemas.microsoft.com/office/drawing/2014/main" id="{59A0DD9B-8362-37A7-8C65-3ED69A811249}"/>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1942306" y="2618581"/>
            <a:ext cx="2952750" cy="3457575"/>
          </a:xfrm>
        </p:spPr>
      </p:pic>
      <p:pic>
        <p:nvPicPr>
          <p:cNvPr id="9" name="Content Placeholder 7">
            <a:extLst>
              <a:ext uri="{FF2B5EF4-FFF2-40B4-BE49-F238E27FC236}">
                <a16:creationId xmlns:a16="http://schemas.microsoft.com/office/drawing/2014/main" id="{25C77077-92C1-7BEA-9371-40BDA7681FF8}"/>
              </a:ext>
            </a:extLst>
          </p:cNvPr>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a:off x="6634956" y="2613819"/>
            <a:ext cx="4257675" cy="3467100"/>
          </a:xfrm>
        </p:spPr>
      </p:pic>
    </p:spTree>
    <p:extLst>
      <p:ext uri="{BB962C8B-B14F-4D97-AF65-F5344CB8AC3E}">
        <p14:creationId xmlns:p14="http://schemas.microsoft.com/office/powerpoint/2010/main" val="1464064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Part 1: Core Concepts</a:t>
            </a:r>
          </a:p>
        </p:txBody>
      </p:sp>
      <p:sp>
        <p:nvSpPr>
          <p:cNvPr id="3" name="Content Placeholder 2">
            <a:extLst>
              <a:ext uri="{FF2B5EF4-FFF2-40B4-BE49-F238E27FC236}">
                <a16:creationId xmlns:a16="http://schemas.microsoft.com/office/drawing/2014/main" id="{4AE87646-0896-434F-88B8-96BEDF052359}"/>
              </a:ext>
            </a:extLst>
          </p:cNvPr>
          <p:cNvSpPr>
            <a:spLocks noGrp="1"/>
          </p:cNvSpPr>
          <p:nvPr>
            <p:ph idx="1"/>
          </p:nvPr>
        </p:nvSpPr>
        <p:spPr/>
        <p:txBody>
          <a:bodyPr>
            <a:normAutofit fontScale="92500" lnSpcReduction="10000"/>
          </a:bodyPr>
          <a:lstStyle/>
          <a:p>
            <a:r>
              <a:rPr lang="en-US" dirty="0"/>
              <a:t>The group agreed on a level of abstraction that is closer to the business processes than to the hardware.</a:t>
            </a:r>
          </a:p>
          <a:p>
            <a:r>
              <a:rPr lang="en-US" dirty="0"/>
              <a:t>Supports Grower-Farm-Field-</a:t>
            </a:r>
            <a:r>
              <a:rPr lang="en-US" dirty="0" err="1"/>
              <a:t>Cropzone</a:t>
            </a:r>
            <a:endParaRPr lang="en-US" dirty="0"/>
          </a:p>
          <a:p>
            <a:pPr lvl="1"/>
            <a:r>
              <a:rPr lang="en-US" dirty="0" err="1"/>
              <a:t>Cropzone</a:t>
            </a:r>
            <a:r>
              <a:rPr lang="en-US" dirty="0"/>
              <a:t> is a specific, well-defined concept, mappable to an ISO11783 PFD.</a:t>
            </a:r>
          </a:p>
          <a:p>
            <a:r>
              <a:rPr lang="en-US" dirty="0"/>
              <a:t>Standardized way of expressing space and time</a:t>
            </a:r>
          </a:p>
          <a:p>
            <a:pPr lvl="1"/>
            <a:r>
              <a:rPr lang="en-US" dirty="0"/>
              <a:t>Includes radial and cartesian/polygon representations of space.</a:t>
            </a:r>
          </a:p>
          <a:p>
            <a:pPr lvl="1"/>
            <a:r>
              <a:rPr lang="en-US" dirty="0" err="1"/>
              <a:t>Timescopes</a:t>
            </a:r>
            <a:r>
              <a:rPr lang="en-US" dirty="0"/>
              <a:t> are analogous to ASP / TIM elements of 11783-10.</a:t>
            </a:r>
          </a:p>
          <a:p>
            <a:r>
              <a:rPr lang="en-US" dirty="0"/>
              <a:t>Standardizing codes for units of measure, but enables different sources.</a:t>
            </a:r>
          </a:p>
          <a:p>
            <a:r>
              <a:rPr lang="en-US" dirty="0" err="1"/>
              <a:t>ContextItem</a:t>
            </a:r>
            <a:r>
              <a:rPr lang="en-US" dirty="0"/>
              <a:t>: capturing geopolitical-context-dependent data</a:t>
            </a:r>
          </a:p>
          <a:p>
            <a:r>
              <a:rPr lang="en-US" dirty="0"/>
              <a:t>Compatibility with </a:t>
            </a:r>
            <a:r>
              <a:rPr lang="en-US" dirty="0" err="1"/>
              <a:t>AgGateway’s</a:t>
            </a:r>
            <a:r>
              <a:rPr lang="en-US" dirty="0"/>
              <a:t> ADAPT</a:t>
            </a:r>
          </a:p>
        </p:txBody>
      </p:sp>
    </p:spTree>
    <p:extLst>
      <p:ext uri="{BB962C8B-B14F-4D97-AF65-F5344CB8AC3E}">
        <p14:creationId xmlns:p14="http://schemas.microsoft.com/office/powerpoint/2010/main" val="2763823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Field Operations Interoperability</a:t>
            </a:r>
          </a:p>
        </p:txBody>
      </p:sp>
      <p:sp>
        <p:nvSpPr>
          <p:cNvPr id="3" name="Content Placeholder 2"/>
          <p:cNvSpPr>
            <a:spLocks noGrp="1"/>
          </p:cNvSpPr>
          <p:nvPr>
            <p:ph idx="1"/>
          </p:nvPr>
        </p:nvSpPr>
        <p:spPr/>
        <p:txBody>
          <a:bodyPr>
            <a:normAutofit fontScale="85000" lnSpcReduction="10000"/>
          </a:bodyPr>
          <a:lstStyle/>
          <a:p>
            <a:r>
              <a:rPr lang="en-US" dirty="0"/>
              <a:t>Modern growers need to keep increasingly detailed and timely records of </a:t>
            </a:r>
            <a:r>
              <a:rPr lang="en-US" b="1" dirty="0">
                <a:solidFill>
                  <a:srgbClr val="002060"/>
                </a:solidFill>
              </a:rPr>
              <a:t>field operations </a:t>
            </a:r>
            <a:r>
              <a:rPr lang="en-US" dirty="0"/>
              <a:t>(planting, irrigation, spraying, fertilization, harvest, etc.)</a:t>
            </a:r>
          </a:p>
          <a:p>
            <a:r>
              <a:rPr lang="en-US" dirty="0"/>
              <a:t>Motivations:</a:t>
            </a:r>
          </a:p>
          <a:p>
            <a:pPr lvl="1"/>
            <a:r>
              <a:rPr lang="en-US" dirty="0"/>
              <a:t>Keeping their business profitable</a:t>
            </a:r>
          </a:p>
          <a:p>
            <a:pPr lvl="1"/>
            <a:r>
              <a:rPr lang="en-US" dirty="0"/>
              <a:t>Regulatory pressure, and </a:t>
            </a:r>
          </a:p>
          <a:p>
            <a:pPr lvl="1"/>
            <a:r>
              <a:rPr lang="en-US" dirty="0"/>
              <a:t>Supply-chain interest in traceability and sustainability.</a:t>
            </a:r>
          </a:p>
          <a:p>
            <a:r>
              <a:rPr lang="en-US" dirty="0"/>
              <a:t>Growers and their partners use multiple "</a:t>
            </a:r>
            <a:r>
              <a:rPr lang="en-US" b="1" dirty="0"/>
              <a:t>documents</a:t>
            </a:r>
            <a:r>
              <a:rPr lang="en-US" dirty="0"/>
              <a:t>" to exchange field operations information as part of their business processes.</a:t>
            </a:r>
          </a:p>
          <a:p>
            <a:r>
              <a:rPr lang="en-US" b="1" dirty="0">
                <a:solidFill>
                  <a:srgbClr val="002060"/>
                </a:solidFill>
              </a:rPr>
              <a:t>Lack of common formats and shared meanings</a:t>
            </a:r>
            <a:r>
              <a:rPr lang="en-US" dirty="0"/>
              <a:t> are huge problems</a:t>
            </a:r>
          </a:p>
          <a:p>
            <a:pPr lvl="1"/>
            <a:r>
              <a:rPr lang="en-US" dirty="0"/>
              <a:t>The effort necessary to make the simplest of comparisons or exchanges with partners makes the documentation burden not scalable or sustainable by the grower. </a:t>
            </a:r>
          </a:p>
        </p:txBody>
      </p:sp>
    </p:spTree>
    <p:extLst>
      <p:ext uri="{BB962C8B-B14F-4D97-AF65-F5344CB8AC3E}">
        <p14:creationId xmlns:p14="http://schemas.microsoft.com/office/powerpoint/2010/main" val="96551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561585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1200" y="0"/>
            <a:ext cx="6400800" cy="6858000"/>
          </a:xfrm>
          <a:prstGeom prst="rect">
            <a:avLst/>
          </a:prstGeom>
        </p:spPr>
      </p:pic>
      <p:sp>
        <p:nvSpPr>
          <p:cNvPr id="4" name="TextBox 3">
            <a:extLst>
              <a:ext uri="{FF2B5EF4-FFF2-40B4-BE49-F238E27FC236}">
                <a16:creationId xmlns:a16="http://schemas.microsoft.com/office/drawing/2014/main" id="{CA8FBCAD-3BB9-475C-8D0A-09BC4C607F71}"/>
              </a:ext>
            </a:extLst>
          </p:cNvPr>
          <p:cNvSpPr txBox="1"/>
          <p:nvPr/>
        </p:nvSpPr>
        <p:spPr>
          <a:xfrm>
            <a:off x="203200" y="2002968"/>
            <a:ext cx="5283200" cy="2821350"/>
          </a:xfrm>
          <a:prstGeom prst="rect">
            <a:avLst/>
          </a:prstGeom>
          <a:noFill/>
        </p:spPr>
        <p:txBody>
          <a:bodyPr wrap="square" rtlCol="0">
            <a:spAutoFit/>
          </a:bodyPr>
          <a:lstStyle/>
          <a:p>
            <a:pPr algn="ctr">
              <a:spcAft>
                <a:spcPts val="800"/>
              </a:spcAft>
            </a:pPr>
            <a:r>
              <a:rPr lang="en-US" sz="4267" dirty="0">
                <a:cs typeface="Arial" panose="020B0604020202020204" pitchFamily="34" charset="0"/>
              </a:rPr>
              <a:t>AgGateway:</a:t>
            </a:r>
          </a:p>
          <a:p>
            <a:pPr algn="ctr"/>
            <a:r>
              <a:rPr lang="en-US" sz="3200" dirty="0">
                <a:solidFill>
                  <a:schemeClr val="accent1">
                    <a:lumMod val="50000"/>
                  </a:schemeClr>
                </a:solidFill>
                <a:cs typeface="Arial" panose="020B0604020202020204" pitchFamily="34" charset="0"/>
              </a:rPr>
              <a:t>A non-profit </a:t>
            </a:r>
          </a:p>
          <a:p>
            <a:pPr algn="ctr"/>
            <a:r>
              <a:rPr lang="en-US" sz="3200" dirty="0">
                <a:solidFill>
                  <a:schemeClr val="accent1">
                    <a:lumMod val="50000"/>
                  </a:schemeClr>
                </a:solidFill>
                <a:cs typeface="Arial" panose="020B0604020202020204" pitchFamily="34" charset="0"/>
              </a:rPr>
              <a:t>member association leading the global transition to digital agriculture.</a:t>
            </a:r>
          </a:p>
        </p:txBody>
      </p:sp>
    </p:spTree>
    <p:extLst>
      <p:ext uri="{BB962C8B-B14F-4D97-AF65-F5344CB8AC3E}">
        <p14:creationId xmlns:p14="http://schemas.microsoft.com/office/powerpoint/2010/main" val="2622497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7A1B460-202C-DC61-A2F5-775992164777}"/>
              </a:ext>
            </a:extLst>
          </p:cNvPr>
          <p:cNvPicPr>
            <a:picLocks noGrp="1" noChangeAspect="1"/>
          </p:cNvPicPr>
          <p:nvPr>
            <p:ph idx="1"/>
          </p:nvPr>
        </p:nvPicPr>
        <p:blipFill>
          <a:blip r:embed="rId2"/>
          <a:stretch>
            <a:fillRect/>
          </a:stretch>
        </p:blipFill>
        <p:spPr>
          <a:xfrm>
            <a:off x="2169460" y="1476580"/>
            <a:ext cx="7844978" cy="4969163"/>
          </a:xfrm>
          <a:prstGeom prst="rect">
            <a:avLst/>
          </a:prstGeom>
          <a:solidFill>
            <a:schemeClr val="bg1"/>
          </a:solidFill>
        </p:spPr>
      </p:pic>
      <p:sp>
        <p:nvSpPr>
          <p:cNvPr id="10" name="Title 9"/>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Core Documents and their Relationships</a:t>
            </a:r>
          </a:p>
        </p:txBody>
      </p:sp>
    </p:spTree>
    <p:extLst>
      <p:ext uri="{BB962C8B-B14F-4D97-AF65-F5344CB8AC3E}">
        <p14:creationId xmlns:p14="http://schemas.microsoft.com/office/powerpoint/2010/main" val="327348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Part 2: Observations</a:t>
            </a:r>
          </a:p>
        </p:txBody>
      </p:sp>
      <p:sp>
        <p:nvSpPr>
          <p:cNvPr id="3" name="Content Placeholder 2">
            <a:extLst>
              <a:ext uri="{FF2B5EF4-FFF2-40B4-BE49-F238E27FC236}">
                <a16:creationId xmlns:a16="http://schemas.microsoft.com/office/drawing/2014/main" id="{4AE87646-0896-434F-88B8-96BEDF052359}"/>
              </a:ext>
            </a:extLst>
          </p:cNvPr>
          <p:cNvSpPr>
            <a:spLocks noGrp="1"/>
          </p:cNvSpPr>
          <p:nvPr>
            <p:ph idx="1"/>
          </p:nvPr>
        </p:nvSpPr>
        <p:spPr>
          <a:xfrm>
            <a:off x="460131" y="1465140"/>
            <a:ext cx="10515601" cy="4351338"/>
          </a:xfrm>
        </p:spPr>
        <p:txBody>
          <a:bodyPr>
            <a:noAutofit/>
          </a:bodyPr>
          <a:lstStyle/>
          <a:p>
            <a:r>
              <a:rPr lang="en-US" sz="2400" dirty="0"/>
              <a:t>Observations (e.g., scouting, soil water content, instrument data) have richer semantics than the DDI-mediated system of 11783-10.</a:t>
            </a:r>
          </a:p>
          <a:p>
            <a:r>
              <a:rPr lang="en-US" sz="2400" dirty="0"/>
              <a:t>ISO 19156 provides an abstract model that can represent the different aspects and rich semantics of an observation.</a:t>
            </a:r>
          </a:p>
          <a:p>
            <a:r>
              <a:rPr lang="en-US" sz="2400" dirty="0"/>
              <a:t>Part 2 is a realization of ISO 19156</a:t>
            </a:r>
            <a:br>
              <a:rPr lang="en-US" sz="2400" dirty="0"/>
            </a:br>
            <a:r>
              <a:rPr lang="en-US" sz="2400" dirty="0"/>
              <a:t>in agriculture, meant to comply</a:t>
            </a:r>
            <a:br>
              <a:rPr lang="en-US" sz="2400" dirty="0"/>
            </a:br>
            <a:r>
              <a:rPr lang="en-US" sz="2400" dirty="0"/>
              <a:t>with the abstract test suite</a:t>
            </a:r>
            <a:br>
              <a:rPr lang="en-US" sz="2400" dirty="0"/>
            </a:br>
            <a:r>
              <a:rPr lang="en-US" sz="2400" dirty="0"/>
              <a:t>presented in 19156.</a:t>
            </a:r>
          </a:p>
          <a:p>
            <a:r>
              <a:rPr lang="en-US" sz="2400" dirty="0"/>
              <a:t>It seeks to represent data as</a:t>
            </a:r>
            <a:br>
              <a:rPr lang="en-US" sz="2400" dirty="0"/>
            </a:br>
            <a:r>
              <a:rPr lang="en-US" sz="2400" dirty="0"/>
              <a:t>key-value pairs, with a</a:t>
            </a:r>
            <a:br>
              <a:rPr lang="en-US" sz="2400" dirty="0"/>
            </a:br>
            <a:r>
              <a:rPr lang="en-US" sz="2400" dirty="0"/>
              <a:t>machine-readable set of definitions</a:t>
            </a:r>
            <a:br>
              <a:rPr lang="en-US" sz="2400" dirty="0"/>
            </a:br>
            <a:r>
              <a:rPr lang="en-US" sz="2400" dirty="0"/>
              <a:t>behind the scenes.</a:t>
            </a:r>
          </a:p>
          <a:p>
            <a:r>
              <a:rPr lang="en-US" sz="2400" dirty="0"/>
              <a:t>Right-sized, application-specific  level of detail.</a:t>
            </a:r>
          </a:p>
          <a:p>
            <a:endParaRPr lang="en-US" sz="2400" dirty="0"/>
          </a:p>
        </p:txBody>
      </p:sp>
      <p:pic>
        <p:nvPicPr>
          <p:cNvPr id="4" name="Picture 3">
            <a:extLst>
              <a:ext uri="{FF2B5EF4-FFF2-40B4-BE49-F238E27FC236}">
                <a16:creationId xmlns:a16="http://schemas.microsoft.com/office/drawing/2014/main" id="{01B9C1EA-C8CA-4433-8BD1-BA6DE8106B55}"/>
              </a:ext>
            </a:extLst>
          </p:cNvPr>
          <p:cNvPicPr>
            <a:picLocks noChangeAspect="1"/>
          </p:cNvPicPr>
          <p:nvPr/>
        </p:nvPicPr>
        <p:blipFill>
          <a:blip r:embed="rId2"/>
          <a:stretch>
            <a:fillRect/>
          </a:stretch>
        </p:blipFill>
        <p:spPr>
          <a:xfrm>
            <a:off x="6682305" y="2746248"/>
            <a:ext cx="5353877" cy="3401568"/>
          </a:xfrm>
          <a:prstGeom prst="rect">
            <a:avLst/>
          </a:prstGeom>
        </p:spPr>
      </p:pic>
    </p:spTree>
    <p:extLst>
      <p:ext uri="{BB962C8B-B14F-4D97-AF65-F5344CB8AC3E}">
        <p14:creationId xmlns:p14="http://schemas.microsoft.com/office/powerpoint/2010/main" val="13410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Observations and Measurements</a:t>
            </a:r>
          </a:p>
        </p:txBody>
      </p:sp>
      <p:sp>
        <p:nvSpPr>
          <p:cNvPr id="26629" name="Content Placeholder 4"/>
          <p:cNvSpPr>
            <a:spLocks noGrp="1"/>
          </p:cNvSpPr>
          <p:nvPr>
            <p:ph idx="1"/>
          </p:nvPr>
        </p:nvSpPr>
        <p:spPr/>
        <p:txBody>
          <a:bodyPr>
            <a:normAutofit/>
          </a:bodyPr>
          <a:lstStyle/>
          <a:p>
            <a:r>
              <a:rPr lang="en-US" dirty="0"/>
              <a:t>Observations &amp; Measurements (“OM”) provide critical raw material for principled decision-making in field operations.</a:t>
            </a:r>
          </a:p>
          <a:p>
            <a:r>
              <a:rPr lang="en-US" dirty="0"/>
              <a:t>There are multiple attributes of an observation or measurement that need to be kept track of in order to allow the value to mean the same to sender and receiver.</a:t>
            </a:r>
          </a:p>
          <a:p>
            <a:endParaRPr lang="en-US" dirty="0"/>
          </a:p>
          <a:p>
            <a:endParaRPr lang="en-US" dirty="0"/>
          </a:p>
        </p:txBody>
      </p:sp>
      <p:sp>
        <p:nvSpPr>
          <p:cNvPr id="4" name="Slide Number Placeholder 3"/>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42</a:t>
            </a:fld>
            <a:endParaRPr lang="en-US" dirty="0">
              <a:latin typeface="Calibri"/>
            </a:endParaRPr>
          </a:p>
        </p:txBody>
      </p:sp>
    </p:spTree>
    <p:extLst>
      <p:ext uri="{BB962C8B-B14F-4D97-AF65-F5344CB8AC3E}">
        <p14:creationId xmlns:p14="http://schemas.microsoft.com/office/powerpoint/2010/main" val="1771465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Observations are everywhere in ag</a:t>
            </a:r>
          </a:p>
        </p:txBody>
      </p:sp>
      <p:sp>
        <p:nvSpPr>
          <p:cNvPr id="3" name="Content Placeholder 2"/>
          <p:cNvSpPr>
            <a:spLocks noGrp="1"/>
          </p:cNvSpPr>
          <p:nvPr>
            <p:ph idx="1"/>
          </p:nvPr>
        </p:nvSpPr>
        <p:spPr>
          <a:xfrm>
            <a:off x="1016000" y="1600200"/>
            <a:ext cx="9194800" cy="4830763"/>
          </a:xfrm>
        </p:spPr>
        <p:txBody>
          <a:bodyPr>
            <a:normAutofit fontScale="85000" lnSpcReduction="20000"/>
          </a:bodyPr>
          <a:lstStyle/>
          <a:p>
            <a:r>
              <a:rPr lang="en-US" dirty="0"/>
              <a:t>Irrigation</a:t>
            </a:r>
          </a:p>
          <a:p>
            <a:pPr lvl="1"/>
            <a:r>
              <a:rPr lang="en-US" dirty="0"/>
              <a:t>Soil water measurements</a:t>
            </a:r>
          </a:p>
          <a:p>
            <a:pPr lvl="1"/>
            <a:r>
              <a:rPr lang="en-US" dirty="0"/>
              <a:t>Weather and climate data</a:t>
            </a:r>
          </a:p>
          <a:p>
            <a:r>
              <a:rPr lang="en-US" dirty="0"/>
              <a:t>Crop Nutrition</a:t>
            </a:r>
          </a:p>
          <a:p>
            <a:pPr lvl="1"/>
            <a:r>
              <a:rPr lang="en-US" dirty="0"/>
              <a:t>Manure lab tests</a:t>
            </a:r>
          </a:p>
          <a:p>
            <a:pPr lvl="1"/>
            <a:r>
              <a:rPr lang="en-US" dirty="0"/>
              <a:t>Soil test data</a:t>
            </a:r>
          </a:p>
          <a:p>
            <a:r>
              <a:rPr lang="en-US" dirty="0"/>
              <a:t>Post-Harvest</a:t>
            </a:r>
          </a:p>
          <a:p>
            <a:pPr lvl="1"/>
            <a:r>
              <a:rPr lang="en-US" dirty="0"/>
              <a:t>Grain quality certificates</a:t>
            </a:r>
          </a:p>
          <a:p>
            <a:pPr lvl="1"/>
            <a:r>
              <a:rPr lang="en-US" dirty="0"/>
              <a:t>Weight certificates (and scale tickets)</a:t>
            </a:r>
          </a:p>
          <a:p>
            <a:r>
              <a:rPr lang="en-US" dirty="0"/>
              <a:t>Logistics</a:t>
            </a:r>
          </a:p>
          <a:p>
            <a:pPr lvl="1"/>
            <a:r>
              <a:rPr lang="en-US" dirty="0"/>
              <a:t>Asset management (grain dryers, grain bins, scales)</a:t>
            </a:r>
          </a:p>
          <a:p>
            <a:r>
              <a:rPr lang="en-US" dirty="0"/>
              <a:t>Crop Protection</a:t>
            </a:r>
          </a:p>
          <a:p>
            <a:pPr lvl="1"/>
            <a:r>
              <a:rPr lang="en-US" dirty="0"/>
              <a:t>Diseases, insects, phenology, etc.</a:t>
            </a:r>
          </a:p>
          <a:p>
            <a:r>
              <a:rPr lang="en-US" dirty="0"/>
              <a:t>Crop simulation and other data-intensive applications.</a:t>
            </a:r>
          </a:p>
        </p:txBody>
      </p:sp>
      <p:sp>
        <p:nvSpPr>
          <p:cNvPr id="4" name="Slide Number Placeholder 3"/>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ADE3A8B2-84D3-49A8-8E03-921EE22FAEA7}" type="slidenum">
              <a:rPr lang="en-US" kern="0" smtClean="0"/>
              <a:pPr defTabSz="914377">
                <a:defRPr/>
              </a:pPr>
              <a:t>43</a:t>
            </a:fld>
            <a:endParaRPr lang="en-US" sz="1400" kern="0" dirty="0">
              <a:latin typeface="Calibri"/>
            </a:endParaRPr>
          </a:p>
        </p:txBody>
      </p:sp>
    </p:spTree>
    <p:extLst>
      <p:ext uri="{BB962C8B-B14F-4D97-AF65-F5344CB8AC3E}">
        <p14:creationId xmlns:p14="http://schemas.microsoft.com/office/powerpoint/2010/main" val="1674757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C57DC-0733-4EDF-9ADB-2BCCBB70821A}"/>
              </a:ext>
            </a:extLst>
          </p:cNvPr>
          <p:cNvSpPr>
            <a:spLocks noGrp="1"/>
          </p:cNvSpPr>
          <p:nvPr>
            <p:ph type="title"/>
          </p:nvPr>
        </p:nvSpPr>
        <p:spPr/>
        <p:txBody>
          <a:bodyPr>
            <a:normAutofit fontScale="90000"/>
          </a:bodyPr>
          <a:lstStyle/>
          <a:p>
            <a:r>
              <a:rPr lang="en-US" sz="4533" dirty="0"/>
              <a:t>Observation Codes vs Code Components</a:t>
            </a:r>
          </a:p>
        </p:txBody>
      </p:sp>
      <p:sp>
        <p:nvSpPr>
          <p:cNvPr id="4" name="Content Placeholder 3">
            <a:extLst>
              <a:ext uri="{FF2B5EF4-FFF2-40B4-BE49-F238E27FC236}">
                <a16:creationId xmlns:a16="http://schemas.microsoft.com/office/drawing/2014/main" id="{8246ABFB-F7FB-4C4D-9481-E39C20BA484D}"/>
              </a:ext>
            </a:extLst>
          </p:cNvPr>
          <p:cNvSpPr>
            <a:spLocks noGrp="1"/>
          </p:cNvSpPr>
          <p:nvPr>
            <p:ph idx="1"/>
          </p:nvPr>
        </p:nvSpPr>
        <p:spPr/>
        <p:txBody>
          <a:bodyPr>
            <a:normAutofit lnSpcReduction="10000"/>
          </a:bodyPr>
          <a:lstStyle/>
          <a:p>
            <a:r>
              <a:rPr lang="en-US" dirty="0"/>
              <a:t>In their simplest form, observations can be interpreted as key-value pairs, where the key is an “observation code” that represents the meaning of the observation (e.g., feature of interest, observed property, method of observation, etc.)</a:t>
            </a:r>
          </a:p>
          <a:p>
            <a:pPr lvl="1"/>
            <a:r>
              <a:rPr lang="en-US" dirty="0"/>
              <a:t>Example: liquid precipitation in a rain gauge, with tipping-bucket events signaling (0.1 mm).</a:t>
            </a:r>
          </a:p>
          <a:p>
            <a:r>
              <a:rPr lang="en-US" dirty="0"/>
              <a:t>In practice, it is not always optimal to embed all the meaning into the code, it instead being preferable to encode other things separately </a:t>
            </a:r>
          </a:p>
          <a:p>
            <a:pPr lvl="1"/>
            <a:r>
              <a:rPr lang="en-US" dirty="0"/>
              <a:t>Example: a depth below ground parameter for volumetric soil water content observations.</a:t>
            </a:r>
          </a:p>
        </p:txBody>
      </p:sp>
      <p:sp>
        <p:nvSpPr>
          <p:cNvPr id="2" name="Slide Number Placeholder 1">
            <a:extLst>
              <a:ext uri="{FF2B5EF4-FFF2-40B4-BE49-F238E27FC236}">
                <a16:creationId xmlns:a16="http://schemas.microsoft.com/office/drawing/2014/main" id="{99666920-B821-4F88-8578-B1ABD2CB0705}"/>
              </a:ext>
            </a:extLst>
          </p:cNvPr>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1" fontAlgn="auto" hangingPunct="1">
              <a:spcBef>
                <a:spcPts val="0"/>
              </a:spcBef>
              <a:spcAft>
                <a:spcPts val="0"/>
              </a:spcAft>
              <a:defRPr/>
            </a:pPr>
            <a:fld id="{ADE3A8B2-84D3-49A8-8E03-921EE22FAEA7}" type="slidenum">
              <a:rPr lang="en-US" kern="0" smtClean="0"/>
              <a:pPr defTabSz="1219170" eaLnBrk="1" fontAlgn="auto" hangingPunct="1">
                <a:spcBef>
                  <a:spcPts val="0"/>
                </a:spcBef>
                <a:spcAft>
                  <a:spcPts val="0"/>
                </a:spcAft>
                <a:defRPr/>
              </a:pPr>
              <a:t>44</a:t>
            </a:fld>
            <a:endParaRPr lang="en-US" sz="1867" b="1" kern="0" dirty="0">
              <a:solidFill>
                <a:srgbClr val="FFFFFF"/>
              </a:solidFill>
            </a:endParaRPr>
          </a:p>
        </p:txBody>
      </p:sp>
    </p:spTree>
    <p:extLst>
      <p:ext uri="{BB962C8B-B14F-4D97-AF65-F5344CB8AC3E}">
        <p14:creationId xmlns:p14="http://schemas.microsoft.com/office/powerpoint/2010/main" val="1059885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structure</a:t>
            </a:r>
          </a:p>
        </p:txBody>
      </p:sp>
      <p:sp>
        <p:nvSpPr>
          <p:cNvPr id="4" name="Content Placeholder 3"/>
          <p:cNvSpPr>
            <a:spLocks noGrp="1"/>
          </p:cNvSpPr>
          <p:nvPr>
            <p:ph idx="1"/>
          </p:nvPr>
        </p:nvSpPr>
        <p:spPr/>
        <p:txBody>
          <a:bodyPr>
            <a:normAutofit/>
          </a:bodyPr>
          <a:lstStyle/>
          <a:p>
            <a:r>
              <a:rPr lang="en-US" dirty="0"/>
              <a:t>Sequence of code components</a:t>
            </a:r>
          </a:p>
          <a:p>
            <a:pPr lvl="1"/>
            <a:r>
              <a:rPr lang="en-US" dirty="0"/>
              <a:t>We can sequence code components and enforce place value.</a:t>
            </a:r>
          </a:p>
          <a:p>
            <a:r>
              <a:rPr lang="en-US" dirty="0"/>
              <a:t>Each component has some attributes:</a:t>
            </a:r>
          </a:p>
          <a:p>
            <a:pPr lvl="1"/>
            <a:r>
              <a:rPr lang="en-US" dirty="0" err="1"/>
              <a:t>ComponentType</a:t>
            </a:r>
            <a:r>
              <a:rPr lang="en-US" dirty="0"/>
              <a:t> i.e., type (aggregation, property, feature, etc.)</a:t>
            </a:r>
          </a:p>
          <a:p>
            <a:pPr lvl="1"/>
            <a:r>
              <a:rPr lang="en-US" dirty="0"/>
              <a:t>Selector: Value of a controlled vocabulary associated with this </a:t>
            </a:r>
            <a:r>
              <a:rPr lang="en-US" dirty="0" err="1"/>
              <a:t>ComponentType</a:t>
            </a:r>
            <a:r>
              <a:rPr lang="en-US" dirty="0"/>
              <a:t> (e.g., “Average”, “Median”, “Air”, “Soil”).</a:t>
            </a:r>
          </a:p>
          <a:p>
            <a:pPr lvl="1"/>
            <a:r>
              <a:rPr lang="en-US" dirty="0"/>
              <a:t>Value: Numeric (or other) value of a parameter (e.g., “15”)</a:t>
            </a:r>
          </a:p>
          <a:p>
            <a:pPr lvl="1"/>
            <a:r>
              <a:rPr lang="en-US" dirty="0"/>
              <a:t>Value type: Is this a number? A date? A string?</a:t>
            </a:r>
          </a:p>
          <a:p>
            <a:pPr lvl="1"/>
            <a:r>
              <a:rPr lang="en-US" dirty="0" err="1"/>
              <a:t>UoM</a:t>
            </a:r>
            <a:r>
              <a:rPr lang="en-US" dirty="0"/>
              <a:t>: Unit of measure for a parameter</a:t>
            </a:r>
          </a:p>
          <a:p>
            <a:pPr lvl="1"/>
            <a:endParaRPr lang="en-US" dirty="0"/>
          </a:p>
        </p:txBody>
      </p:sp>
      <p:sp>
        <p:nvSpPr>
          <p:cNvPr id="3" name="Slide Number Placeholder 2"/>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ADE3A8B2-84D3-49A8-8E03-921EE22FAEA7}" type="slidenum">
              <a:rPr lang="en-US" kern="0" smtClean="0"/>
              <a:pPr defTabSz="914377">
                <a:defRPr/>
              </a:pPr>
              <a:t>45</a:t>
            </a:fld>
            <a:endParaRPr lang="en-US" sz="1400" kern="0" dirty="0">
              <a:latin typeface="Calibri"/>
            </a:endParaRPr>
          </a:p>
        </p:txBody>
      </p:sp>
    </p:spTree>
    <p:extLst>
      <p:ext uri="{BB962C8B-B14F-4D97-AF65-F5344CB8AC3E}">
        <p14:creationId xmlns:p14="http://schemas.microsoft.com/office/powerpoint/2010/main" val="1684116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6A23-E806-408F-8B5B-B1692A2AE11F}"/>
              </a:ext>
            </a:extLst>
          </p:cNvPr>
          <p:cNvSpPr>
            <a:spLocks noGrp="1"/>
          </p:cNvSpPr>
          <p:nvPr>
            <p:ph type="title"/>
          </p:nvPr>
        </p:nvSpPr>
        <p:spPr/>
        <p:txBody>
          <a:bodyPr/>
          <a:lstStyle/>
          <a:p>
            <a:r>
              <a:rPr lang="en-US" dirty="0"/>
              <a:t>Central ideas</a:t>
            </a:r>
          </a:p>
        </p:txBody>
      </p:sp>
      <p:sp>
        <p:nvSpPr>
          <p:cNvPr id="3" name="Content Placeholder 2">
            <a:extLst>
              <a:ext uri="{FF2B5EF4-FFF2-40B4-BE49-F238E27FC236}">
                <a16:creationId xmlns:a16="http://schemas.microsoft.com/office/drawing/2014/main" id="{38CE8430-AEFB-4BA9-BD17-06D09CBADD31}"/>
              </a:ext>
            </a:extLst>
          </p:cNvPr>
          <p:cNvSpPr>
            <a:spLocks noGrp="1"/>
          </p:cNvSpPr>
          <p:nvPr>
            <p:ph idx="1"/>
          </p:nvPr>
        </p:nvSpPr>
        <p:spPr>
          <a:xfrm>
            <a:off x="508000" y="1600201"/>
            <a:ext cx="11277600" cy="4525963"/>
          </a:xfrm>
        </p:spPr>
        <p:txBody>
          <a:bodyPr/>
          <a:lstStyle/>
          <a:p>
            <a:r>
              <a:rPr lang="en-US" dirty="0"/>
              <a:t>Boil things down to a key-value pair </a:t>
            </a:r>
          </a:p>
          <a:p>
            <a:pPr lvl="1"/>
            <a:r>
              <a:rPr lang="en-US" dirty="0"/>
              <a:t>(e.g., [key]: [value]), or (“http://omcodes.org/def/AT2315m : 72.4”)</a:t>
            </a:r>
          </a:p>
          <a:p>
            <a:pPr lvl="1"/>
            <a:r>
              <a:rPr lang="en-US" dirty="0"/>
              <a:t>where the key communicates the meaning of the observation.</a:t>
            </a:r>
          </a:p>
          <a:p>
            <a:pPr lvl="1"/>
            <a:r>
              <a:rPr lang="en-US" dirty="0"/>
              <a:t>This is equivalent to defining a data type.</a:t>
            </a:r>
          </a:p>
          <a:p>
            <a:r>
              <a:rPr lang="en-US" dirty="0"/>
              <a:t>Develop semantic infrastructure (e.g., an API or data-type registry) that can dispense machine-readable descriptions of the data types, searchable by their codes.</a:t>
            </a:r>
          </a:p>
          <a:p>
            <a:pPr lvl="1"/>
            <a:r>
              <a:rPr lang="en-US" dirty="0"/>
              <a:t>Like ISO 11783-11’s data dictionary, but with 2023 aspirations</a:t>
            </a:r>
          </a:p>
        </p:txBody>
      </p:sp>
      <p:sp>
        <p:nvSpPr>
          <p:cNvPr id="4" name="Slide Number Placeholder 3">
            <a:extLst>
              <a:ext uri="{FF2B5EF4-FFF2-40B4-BE49-F238E27FC236}">
                <a16:creationId xmlns:a16="http://schemas.microsoft.com/office/drawing/2014/main" id="{E6D1F1F1-7CD1-4C6A-8901-2BCDE73D2630}"/>
              </a:ext>
            </a:extLst>
          </p:cNvPr>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1" fontAlgn="auto" hangingPunct="1">
              <a:spcBef>
                <a:spcPts val="0"/>
              </a:spcBef>
              <a:spcAft>
                <a:spcPts val="0"/>
              </a:spcAft>
              <a:defRPr/>
            </a:pPr>
            <a:fld id="{ADE3A8B2-84D3-49A8-8E03-921EE22FAEA7}" type="slidenum">
              <a:rPr lang="en-US" kern="0" smtClean="0"/>
              <a:pPr defTabSz="1219170" eaLnBrk="1" fontAlgn="auto" hangingPunct="1">
                <a:spcBef>
                  <a:spcPts val="0"/>
                </a:spcBef>
                <a:spcAft>
                  <a:spcPts val="0"/>
                </a:spcAft>
                <a:defRPr/>
              </a:pPr>
              <a:t>46</a:t>
            </a:fld>
            <a:endParaRPr lang="en-US" sz="1867" b="1" kern="0" dirty="0">
              <a:solidFill>
                <a:srgbClr val="FFFFFF"/>
              </a:solidFill>
            </a:endParaRPr>
          </a:p>
        </p:txBody>
      </p:sp>
    </p:spTree>
    <p:extLst>
      <p:ext uri="{BB962C8B-B14F-4D97-AF65-F5344CB8AC3E}">
        <p14:creationId xmlns:p14="http://schemas.microsoft.com/office/powerpoint/2010/main" val="283793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467351" y="1881083"/>
            <a:ext cx="1371600" cy="4572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b="1" dirty="0">
                <a:solidFill>
                  <a:prstClr val="white"/>
                </a:solidFill>
                <a:latin typeface="Calibri"/>
              </a:rPr>
              <a:t>Plan</a:t>
            </a:r>
          </a:p>
        </p:txBody>
      </p:sp>
      <p:sp>
        <p:nvSpPr>
          <p:cNvPr id="3" name="Rectangle 2"/>
          <p:cNvSpPr/>
          <p:nvPr/>
        </p:nvSpPr>
        <p:spPr>
          <a:xfrm>
            <a:off x="3009900" y="2738333"/>
            <a:ext cx="1371600" cy="4572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b="1" dirty="0">
                <a:solidFill>
                  <a:prstClr val="white"/>
                </a:solidFill>
                <a:latin typeface="Calibri"/>
              </a:rPr>
              <a:t>Observations</a:t>
            </a:r>
            <a:br>
              <a:rPr lang="en-US" sz="1051" b="1" dirty="0">
                <a:solidFill>
                  <a:prstClr val="white"/>
                </a:solidFill>
                <a:latin typeface="Calibri"/>
              </a:rPr>
            </a:br>
            <a:r>
              <a:rPr lang="en-US" sz="1051" b="1" dirty="0">
                <a:solidFill>
                  <a:prstClr val="white"/>
                </a:solidFill>
                <a:latin typeface="Calibri"/>
              </a:rPr>
              <a:t>and Measurements</a:t>
            </a:r>
          </a:p>
        </p:txBody>
      </p:sp>
      <p:sp>
        <p:nvSpPr>
          <p:cNvPr id="4" name="Rectangle 3"/>
          <p:cNvSpPr/>
          <p:nvPr/>
        </p:nvSpPr>
        <p:spPr>
          <a:xfrm>
            <a:off x="7776211" y="2738333"/>
            <a:ext cx="1303020" cy="4572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b="1" dirty="0">
                <a:solidFill>
                  <a:prstClr val="white"/>
                </a:solidFill>
                <a:latin typeface="Calibri"/>
              </a:rPr>
              <a:t>Recommendation</a:t>
            </a:r>
          </a:p>
        </p:txBody>
      </p:sp>
      <p:sp>
        <p:nvSpPr>
          <p:cNvPr id="5" name="Rectangle 4"/>
          <p:cNvSpPr/>
          <p:nvPr/>
        </p:nvSpPr>
        <p:spPr>
          <a:xfrm>
            <a:off x="7776211" y="5056991"/>
            <a:ext cx="1303020" cy="4572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b="1" dirty="0">
                <a:solidFill>
                  <a:prstClr val="white"/>
                </a:solidFill>
                <a:latin typeface="Calibri"/>
              </a:rPr>
              <a:t>Work Order</a:t>
            </a:r>
          </a:p>
        </p:txBody>
      </p:sp>
      <p:sp>
        <p:nvSpPr>
          <p:cNvPr id="6" name="Rectangle 5"/>
          <p:cNvSpPr/>
          <p:nvPr/>
        </p:nvSpPr>
        <p:spPr>
          <a:xfrm>
            <a:off x="3009900" y="5056991"/>
            <a:ext cx="1371600" cy="4572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b="1" dirty="0">
                <a:solidFill>
                  <a:prstClr val="white"/>
                </a:solidFill>
                <a:latin typeface="Calibri"/>
              </a:rPr>
              <a:t>Work Record</a:t>
            </a:r>
          </a:p>
        </p:txBody>
      </p:sp>
      <p:pic>
        <p:nvPicPr>
          <p:cNvPr id="7" name="Picture 34" descr="MICS.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53100" y="5024335"/>
            <a:ext cx="685800" cy="530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5661951" y="5538684"/>
            <a:ext cx="1035860" cy="254044"/>
          </a:xfrm>
          <a:prstGeom prst="rect">
            <a:avLst/>
          </a:prstGeom>
          <a:noFill/>
        </p:spPr>
        <p:txBody>
          <a:bodyPr wrap="none" rtlCol="0">
            <a:spAutoFit/>
          </a:bodyPr>
          <a:lstStyle/>
          <a:p>
            <a:pPr algn="ctr" defTabSz="914377">
              <a:defRPr/>
            </a:pPr>
            <a:r>
              <a:rPr lang="en-US" sz="1051" b="1" dirty="0">
                <a:solidFill>
                  <a:prstClr val="black"/>
                </a:solidFill>
                <a:latin typeface="Calibri"/>
              </a:rPr>
              <a:t>Field operation</a:t>
            </a:r>
          </a:p>
        </p:txBody>
      </p:sp>
      <p:cxnSp>
        <p:nvCxnSpPr>
          <p:cNvPr id="11" name="Elbow Connector 10"/>
          <p:cNvCxnSpPr>
            <a:stCxn id="2" idx="3"/>
            <a:endCxn id="5" idx="3"/>
          </p:cNvCxnSpPr>
          <p:nvPr/>
        </p:nvCxnSpPr>
        <p:spPr>
          <a:xfrm>
            <a:off x="6838951" y="2109684"/>
            <a:ext cx="2240280" cy="3175907"/>
          </a:xfrm>
          <a:prstGeom prst="bentConnector3">
            <a:avLst>
              <a:gd name="adj1" fmla="val 107653"/>
            </a:avLst>
          </a:prstGeom>
          <a:ln w="19050">
            <a:solidFill>
              <a:schemeClr val="accent5">
                <a:lumMod val="1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2" idx="1"/>
            <a:endCxn id="3" idx="0"/>
          </p:cNvCxnSpPr>
          <p:nvPr/>
        </p:nvCxnSpPr>
        <p:spPr>
          <a:xfrm rot="10800000" flipV="1">
            <a:off x="3695700" y="2109683"/>
            <a:ext cx="1771651" cy="628651"/>
          </a:xfrm>
          <a:prstGeom prst="bentConnector2">
            <a:avLst/>
          </a:prstGeom>
          <a:ln w="19050">
            <a:solidFill>
              <a:schemeClr val="accent5">
                <a:lumMod val="1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 idx="3"/>
            <a:endCxn id="4" idx="1"/>
          </p:cNvCxnSpPr>
          <p:nvPr/>
        </p:nvCxnSpPr>
        <p:spPr>
          <a:xfrm>
            <a:off x="4381501" y="2966933"/>
            <a:ext cx="339471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2"/>
            <a:endCxn id="5" idx="0"/>
          </p:cNvCxnSpPr>
          <p:nvPr/>
        </p:nvCxnSpPr>
        <p:spPr>
          <a:xfrm>
            <a:off x="8427720" y="3195534"/>
            <a:ext cx="0" cy="18614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 idx="1"/>
            <a:endCxn id="7" idx="3"/>
          </p:cNvCxnSpPr>
          <p:nvPr/>
        </p:nvCxnSpPr>
        <p:spPr>
          <a:xfrm flipH="1">
            <a:off x="6438901" y="5285591"/>
            <a:ext cx="1337311" cy="37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 idx="1"/>
            <a:endCxn id="6" idx="3"/>
          </p:cNvCxnSpPr>
          <p:nvPr/>
        </p:nvCxnSpPr>
        <p:spPr>
          <a:xfrm flipH="1" flipV="1">
            <a:off x="4381500" y="5285591"/>
            <a:ext cx="1371600" cy="37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0"/>
            <a:endCxn id="3" idx="2"/>
          </p:cNvCxnSpPr>
          <p:nvPr/>
        </p:nvCxnSpPr>
        <p:spPr>
          <a:xfrm flipV="1">
            <a:off x="3695700" y="3195534"/>
            <a:ext cx="0" cy="18614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381501" y="4509985"/>
            <a:ext cx="800100" cy="54700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4381500" y="3195533"/>
            <a:ext cx="1085851" cy="6858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610351" y="4338534"/>
            <a:ext cx="1165860" cy="71845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831863" y="3196946"/>
            <a:ext cx="944348" cy="570089"/>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8" idx="0"/>
            <a:endCxn id="2" idx="2"/>
          </p:cNvCxnSpPr>
          <p:nvPr/>
        </p:nvCxnSpPr>
        <p:spPr>
          <a:xfrm flipV="1">
            <a:off x="6124295" y="2338283"/>
            <a:ext cx="28856" cy="12573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831863" y="2338283"/>
            <a:ext cx="944348" cy="571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lowchart: Multidocument 7"/>
          <p:cNvSpPr/>
          <p:nvPr/>
        </p:nvSpPr>
        <p:spPr>
          <a:xfrm>
            <a:off x="5181601" y="3595583"/>
            <a:ext cx="1657351" cy="914400"/>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377">
              <a:defRPr/>
            </a:pPr>
            <a:r>
              <a:rPr lang="en-US" sz="1051" b="1" dirty="0">
                <a:solidFill>
                  <a:prstClr val="white"/>
                </a:solidFill>
                <a:latin typeface="Calibri"/>
              </a:rPr>
              <a:t>Reference, Setup</a:t>
            </a:r>
            <a:br>
              <a:rPr lang="en-US" sz="1051" b="1" dirty="0">
                <a:solidFill>
                  <a:prstClr val="white"/>
                </a:solidFill>
                <a:latin typeface="Calibri"/>
              </a:rPr>
            </a:br>
            <a:r>
              <a:rPr lang="en-US" sz="1051" b="1" dirty="0">
                <a:solidFill>
                  <a:prstClr val="white"/>
                </a:solidFill>
                <a:latin typeface="Calibri"/>
              </a:rPr>
              <a:t>and Configuration</a:t>
            </a:r>
            <a:br>
              <a:rPr lang="en-US" sz="1051" b="1" dirty="0">
                <a:solidFill>
                  <a:prstClr val="white"/>
                </a:solidFill>
                <a:latin typeface="Calibri"/>
              </a:rPr>
            </a:br>
            <a:r>
              <a:rPr lang="en-US" sz="1051" b="1" dirty="0">
                <a:solidFill>
                  <a:prstClr val="white"/>
                </a:solidFill>
                <a:latin typeface="Calibri"/>
              </a:rPr>
              <a:t>Data</a:t>
            </a:r>
          </a:p>
        </p:txBody>
      </p:sp>
      <p:sp>
        <p:nvSpPr>
          <p:cNvPr id="72" name="TextBox 71"/>
          <p:cNvSpPr txBox="1"/>
          <p:nvPr/>
        </p:nvSpPr>
        <p:spPr>
          <a:xfrm>
            <a:off x="7867651" y="1978234"/>
            <a:ext cx="492445" cy="254044"/>
          </a:xfrm>
          <a:prstGeom prst="rect">
            <a:avLst/>
          </a:prstGeom>
          <a:solidFill>
            <a:srgbClr val="FFFFFF"/>
          </a:solidFill>
        </p:spPr>
        <p:txBody>
          <a:bodyPr wrap="none" lIns="34291" rIns="34291" rtlCol="0">
            <a:spAutoFit/>
          </a:bodyPr>
          <a:lstStyle/>
          <a:p>
            <a:pPr defTabSz="914377">
              <a:defRPr/>
            </a:pPr>
            <a:r>
              <a:rPr lang="en-US" sz="1051" dirty="0">
                <a:solidFill>
                  <a:prstClr val="black"/>
                </a:solidFill>
                <a:latin typeface="Calibri"/>
              </a:rPr>
              <a:t>Informs</a:t>
            </a:r>
          </a:p>
        </p:txBody>
      </p:sp>
      <p:sp>
        <p:nvSpPr>
          <p:cNvPr id="76" name="TextBox 75"/>
          <p:cNvSpPr txBox="1"/>
          <p:nvPr/>
        </p:nvSpPr>
        <p:spPr>
          <a:xfrm>
            <a:off x="4210050" y="1979056"/>
            <a:ext cx="620685" cy="254044"/>
          </a:xfrm>
          <a:prstGeom prst="rect">
            <a:avLst/>
          </a:prstGeom>
          <a:solidFill>
            <a:srgbClr val="FFFFFF"/>
          </a:solidFill>
        </p:spPr>
        <p:txBody>
          <a:bodyPr wrap="none" lIns="34291" rIns="34291" rtlCol="0">
            <a:spAutoFit/>
          </a:bodyPr>
          <a:lstStyle/>
          <a:p>
            <a:pPr defTabSz="914377">
              <a:defRPr/>
            </a:pPr>
            <a:r>
              <a:rPr lang="en-US" sz="1051" dirty="0">
                <a:solidFill>
                  <a:prstClr val="black"/>
                </a:solidFill>
                <a:latin typeface="Calibri"/>
              </a:rPr>
              <a:t>Motivates</a:t>
            </a:r>
          </a:p>
        </p:txBody>
      </p:sp>
      <p:sp>
        <p:nvSpPr>
          <p:cNvPr id="77" name="TextBox 76"/>
          <p:cNvSpPr txBox="1"/>
          <p:nvPr/>
        </p:nvSpPr>
        <p:spPr>
          <a:xfrm>
            <a:off x="7008263" y="2484420"/>
            <a:ext cx="492445" cy="254044"/>
          </a:xfrm>
          <a:prstGeom prst="rect">
            <a:avLst/>
          </a:prstGeom>
          <a:solidFill>
            <a:srgbClr val="FFFFFF"/>
          </a:solidFill>
        </p:spPr>
        <p:txBody>
          <a:bodyPr wrap="none" lIns="34291" rIns="34291" rtlCol="0">
            <a:spAutoFit/>
          </a:bodyPr>
          <a:lstStyle/>
          <a:p>
            <a:pPr defTabSz="914377">
              <a:defRPr/>
            </a:pPr>
            <a:r>
              <a:rPr lang="en-US" sz="1051" dirty="0">
                <a:solidFill>
                  <a:prstClr val="black"/>
                </a:solidFill>
                <a:latin typeface="Calibri"/>
              </a:rPr>
              <a:t>Informs</a:t>
            </a:r>
          </a:p>
        </p:txBody>
      </p:sp>
      <p:sp>
        <p:nvSpPr>
          <p:cNvPr id="78" name="TextBox 77"/>
          <p:cNvSpPr txBox="1"/>
          <p:nvPr/>
        </p:nvSpPr>
        <p:spPr>
          <a:xfrm>
            <a:off x="8143101" y="3881335"/>
            <a:ext cx="492445" cy="161711"/>
          </a:xfrm>
          <a:prstGeom prst="rect">
            <a:avLst/>
          </a:prstGeom>
          <a:solidFill>
            <a:srgbClr val="FFFFFF"/>
          </a:solidFill>
        </p:spPr>
        <p:txBody>
          <a:bodyPr wrap="none" lIns="34291" tIns="0" rIns="34291" bIns="0" rtlCol="0">
            <a:spAutoFit/>
          </a:bodyPr>
          <a:lstStyle/>
          <a:p>
            <a:pPr defTabSz="914377">
              <a:defRPr/>
            </a:pPr>
            <a:r>
              <a:rPr lang="en-US" sz="1051" dirty="0">
                <a:solidFill>
                  <a:prstClr val="black"/>
                </a:solidFill>
                <a:latin typeface="Calibri"/>
              </a:rPr>
              <a:t>Informs</a:t>
            </a:r>
          </a:p>
        </p:txBody>
      </p:sp>
      <p:sp>
        <p:nvSpPr>
          <p:cNvPr id="79" name="TextBox 78"/>
          <p:cNvSpPr txBox="1"/>
          <p:nvPr/>
        </p:nvSpPr>
        <p:spPr>
          <a:xfrm>
            <a:off x="3385458" y="3881335"/>
            <a:ext cx="620685" cy="161711"/>
          </a:xfrm>
          <a:prstGeom prst="rect">
            <a:avLst/>
          </a:prstGeom>
          <a:solidFill>
            <a:srgbClr val="FFFFFF"/>
          </a:solidFill>
        </p:spPr>
        <p:txBody>
          <a:bodyPr wrap="none" lIns="34291" tIns="0" rIns="34291" bIns="0" rtlCol="0">
            <a:spAutoFit/>
          </a:bodyPr>
          <a:lstStyle/>
          <a:p>
            <a:pPr defTabSz="914377">
              <a:defRPr/>
            </a:pPr>
            <a:r>
              <a:rPr lang="en-US" sz="1051" dirty="0">
                <a:solidFill>
                  <a:prstClr val="black"/>
                </a:solidFill>
                <a:latin typeface="Calibri"/>
              </a:rPr>
              <a:t>Motivates</a:t>
            </a:r>
          </a:p>
        </p:txBody>
      </p:sp>
      <p:sp>
        <p:nvSpPr>
          <p:cNvPr id="80" name="TextBox 79"/>
          <p:cNvSpPr txBox="1"/>
          <p:nvPr/>
        </p:nvSpPr>
        <p:spPr>
          <a:xfrm>
            <a:off x="4969331" y="2878831"/>
            <a:ext cx="492445" cy="161711"/>
          </a:xfrm>
          <a:prstGeom prst="rect">
            <a:avLst/>
          </a:prstGeom>
          <a:solidFill>
            <a:srgbClr val="FFFFFF"/>
          </a:solidFill>
        </p:spPr>
        <p:txBody>
          <a:bodyPr wrap="none" lIns="34291" tIns="0" rIns="34291" bIns="0" rtlCol="0">
            <a:spAutoFit/>
          </a:bodyPr>
          <a:lstStyle/>
          <a:p>
            <a:pPr defTabSz="914377">
              <a:defRPr/>
            </a:pPr>
            <a:r>
              <a:rPr lang="en-US" sz="1051" dirty="0">
                <a:solidFill>
                  <a:prstClr val="black"/>
                </a:solidFill>
                <a:latin typeface="Calibri"/>
              </a:rPr>
              <a:t>Informs</a:t>
            </a:r>
          </a:p>
        </p:txBody>
      </p:sp>
      <p:sp>
        <p:nvSpPr>
          <p:cNvPr id="83" name="TextBox 82"/>
          <p:cNvSpPr txBox="1"/>
          <p:nvPr/>
        </p:nvSpPr>
        <p:spPr>
          <a:xfrm>
            <a:off x="6870150" y="5212114"/>
            <a:ext cx="620685" cy="161711"/>
          </a:xfrm>
          <a:prstGeom prst="rect">
            <a:avLst/>
          </a:prstGeom>
          <a:solidFill>
            <a:srgbClr val="FFFFFF"/>
          </a:solidFill>
        </p:spPr>
        <p:txBody>
          <a:bodyPr wrap="none" lIns="34291" tIns="0" rIns="34291" bIns="0" rtlCol="0">
            <a:spAutoFit/>
          </a:bodyPr>
          <a:lstStyle/>
          <a:p>
            <a:pPr defTabSz="914377">
              <a:defRPr/>
            </a:pPr>
            <a:r>
              <a:rPr lang="en-US" sz="1051" dirty="0">
                <a:solidFill>
                  <a:prstClr val="black"/>
                </a:solidFill>
                <a:latin typeface="Calibri"/>
              </a:rPr>
              <a:t>Motivates</a:t>
            </a:r>
          </a:p>
        </p:txBody>
      </p:sp>
      <p:sp>
        <p:nvSpPr>
          <p:cNvPr id="84" name="TextBox 83"/>
          <p:cNvSpPr txBox="1"/>
          <p:nvPr/>
        </p:nvSpPr>
        <p:spPr>
          <a:xfrm>
            <a:off x="4782813" y="5045771"/>
            <a:ext cx="740910" cy="485133"/>
          </a:xfrm>
          <a:prstGeom prst="rect">
            <a:avLst/>
          </a:prstGeom>
          <a:solidFill>
            <a:srgbClr val="FFFFFF"/>
          </a:solidFill>
        </p:spPr>
        <p:txBody>
          <a:bodyPr wrap="none" lIns="34291" tIns="0" rIns="34291" bIns="0" rtlCol="0">
            <a:spAutoFit/>
          </a:bodyPr>
          <a:lstStyle/>
          <a:p>
            <a:pPr algn="ctr" defTabSz="914377">
              <a:defRPr/>
            </a:pPr>
            <a:r>
              <a:rPr lang="en-US" sz="1051" dirty="0">
                <a:solidFill>
                  <a:prstClr val="black"/>
                </a:solidFill>
                <a:latin typeface="Calibri"/>
              </a:rPr>
              <a:t>Is</a:t>
            </a:r>
            <a:br>
              <a:rPr lang="en-US" sz="1051" dirty="0">
                <a:solidFill>
                  <a:prstClr val="black"/>
                </a:solidFill>
                <a:latin typeface="Calibri"/>
              </a:rPr>
            </a:br>
            <a:r>
              <a:rPr lang="en-US" sz="1051" dirty="0">
                <a:solidFill>
                  <a:prstClr val="black"/>
                </a:solidFill>
                <a:latin typeface="Calibri"/>
              </a:rPr>
              <a:t>represented</a:t>
            </a:r>
            <a:br>
              <a:rPr lang="en-US" sz="1051" dirty="0">
                <a:solidFill>
                  <a:prstClr val="black"/>
                </a:solidFill>
                <a:latin typeface="Calibri"/>
              </a:rPr>
            </a:br>
            <a:r>
              <a:rPr lang="en-US" sz="1051" dirty="0">
                <a:solidFill>
                  <a:prstClr val="black"/>
                </a:solidFill>
                <a:latin typeface="Calibri"/>
              </a:rPr>
              <a:t>by</a:t>
            </a:r>
          </a:p>
        </p:txBody>
      </p:sp>
      <p:sp>
        <p:nvSpPr>
          <p:cNvPr id="89" name="TextBox 88"/>
          <p:cNvSpPr txBox="1"/>
          <p:nvPr/>
        </p:nvSpPr>
        <p:spPr>
          <a:xfrm>
            <a:off x="4507623" y="4575299"/>
            <a:ext cx="671981" cy="323422"/>
          </a:xfrm>
          <a:prstGeom prst="rect">
            <a:avLst/>
          </a:prstGeom>
          <a:solidFill>
            <a:srgbClr val="FFFFFF"/>
          </a:solidFill>
        </p:spPr>
        <p:txBody>
          <a:bodyPr wrap="none" lIns="34291" tIns="0" rIns="34291" bIns="0" rtlCol="0">
            <a:spAutoFit/>
          </a:bodyPr>
          <a:lstStyle/>
          <a:p>
            <a:pPr algn="ctr" defTabSz="914377">
              <a:defRPr/>
            </a:pPr>
            <a:r>
              <a:rPr lang="en-US" sz="1051" dirty="0">
                <a:solidFill>
                  <a:prstClr val="black"/>
                </a:solidFill>
                <a:latin typeface="Calibri"/>
              </a:rPr>
              <a:t>Provides</a:t>
            </a:r>
            <a:br>
              <a:rPr lang="en-US" sz="1051" dirty="0">
                <a:solidFill>
                  <a:prstClr val="black"/>
                </a:solidFill>
                <a:latin typeface="Calibri"/>
              </a:rPr>
            </a:br>
            <a:r>
              <a:rPr lang="en-US" sz="1051" dirty="0">
                <a:solidFill>
                  <a:prstClr val="black"/>
                </a:solidFill>
                <a:latin typeface="Calibri"/>
              </a:rPr>
              <a:t>context for</a:t>
            </a:r>
          </a:p>
        </p:txBody>
      </p:sp>
      <p:sp>
        <p:nvSpPr>
          <p:cNvPr id="90" name="TextBox 89"/>
          <p:cNvSpPr txBox="1"/>
          <p:nvPr/>
        </p:nvSpPr>
        <p:spPr>
          <a:xfrm>
            <a:off x="6816455" y="4526314"/>
            <a:ext cx="671981" cy="323422"/>
          </a:xfrm>
          <a:prstGeom prst="rect">
            <a:avLst/>
          </a:prstGeom>
          <a:solidFill>
            <a:srgbClr val="FFFFFF"/>
          </a:solidFill>
        </p:spPr>
        <p:txBody>
          <a:bodyPr wrap="none" lIns="34291" tIns="0" rIns="34291" bIns="0" rtlCol="0">
            <a:spAutoFit/>
          </a:bodyPr>
          <a:lstStyle/>
          <a:p>
            <a:pPr algn="ctr" defTabSz="914377">
              <a:defRPr/>
            </a:pPr>
            <a:r>
              <a:rPr lang="en-US" sz="1051" dirty="0">
                <a:solidFill>
                  <a:prstClr val="black"/>
                </a:solidFill>
                <a:latin typeface="Calibri"/>
              </a:rPr>
              <a:t>Provides</a:t>
            </a:r>
            <a:br>
              <a:rPr lang="en-US" sz="1051" dirty="0">
                <a:solidFill>
                  <a:prstClr val="black"/>
                </a:solidFill>
                <a:latin typeface="Calibri"/>
              </a:rPr>
            </a:br>
            <a:r>
              <a:rPr lang="en-US" sz="1051" dirty="0">
                <a:solidFill>
                  <a:prstClr val="black"/>
                </a:solidFill>
                <a:latin typeface="Calibri"/>
              </a:rPr>
              <a:t>context for</a:t>
            </a:r>
          </a:p>
        </p:txBody>
      </p:sp>
      <p:sp>
        <p:nvSpPr>
          <p:cNvPr id="91" name="TextBox 90"/>
          <p:cNvSpPr txBox="1"/>
          <p:nvPr/>
        </p:nvSpPr>
        <p:spPr>
          <a:xfrm>
            <a:off x="4499459" y="3313240"/>
            <a:ext cx="671981" cy="323422"/>
          </a:xfrm>
          <a:prstGeom prst="rect">
            <a:avLst/>
          </a:prstGeom>
          <a:solidFill>
            <a:srgbClr val="FFFFFF"/>
          </a:solidFill>
        </p:spPr>
        <p:txBody>
          <a:bodyPr wrap="none" lIns="34291" tIns="0" rIns="34291" bIns="0" rtlCol="0">
            <a:spAutoFit/>
          </a:bodyPr>
          <a:lstStyle/>
          <a:p>
            <a:pPr algn="ctr" defTabSz="914377">
              <a:defRPr/>
            </a:pPr>
            <a:r>
              <a:rPr lang="en-US" sz="1051" dirty="0">
                <a:solidFill>
                  <a:prstClr val="black"/>
                </a:solidFill>
                <a:latin typeface="Calibri"/>
              </a:rPr>
              <a:t>Provides</a:t>
            </a:r>
            <a:br>
              <a:rPr lang="en-US" sz="1051" dirty="0">
                <a:solidFill>
                  <a:prstClr val="black"/>
                </a:solidFill>
                <a:latin typeface="Calibri"/>
              </a:rPr>
            </a:br>
            <a:r>
              <a:rPr lang="en-US" sz="1051" dirty="0">
                <a:solidFill>
                  <a:prstClr val="black"/>
                </a:solidFill>
                <a:latin typeface="Calibri"/>
              </a:rPr>
              <a:t>context for</a:t>
            </a:r>
          </a:p>
        </p:txBody>
      </p:sp>
      <p:sp>
        <p:nvSpPr>
          <p:cNvPr id="92" name="TextBox 91"/>
          <p:cNvSpPr txBox="1"/>
          <p:nvPr/>
        </p:nvSpPr>
        <p:spPr>
          <a:xfrm>
            <a:off x="5795922" y="2529468"/>
            <a:ext cx="671981" cy="323422"/>
          </a:xfrm>
          <a:prstGeom prst="rect">
            <a:avLst/>
          </a:prstGeom>
          <a:solidFill>
            <a:srgbClr val="FFFFFF"/>
          </a:solidFill>
        </p:spPr>
        <p:txBody>
          <a:bodyPr wrap="none" lIns="34291" tIns="0" rIns="34291" bIns="0" rtlCol="0">
            <a:spAutoFit/>
          </a:bodyPr>
          <a:lstStyle/>
          <a:p>
            <a:pPr algn="ctr" defTabSz="914377">
              <a:defRPr/>
            </a:pPr>
            <a:r>
              <a:rPr lang="en-US" sz="1051" dirty="0">
                <a:solidFill>
                  <a:prstClr val="black"/>
                </a:solidFill>
                <a:latin typeface="Calibri"/>
              </a:rPr>
              <a:t>Provides</a:t>
            </a:r>
            <a:br>
              <a:rPr lang="en-US" sz="1051" dirty="0">
                <a:solidFill>
                  <a:prstClr val="black"/>
                </a:solidFill>
                <a:latin typeface="Calibri"/>
              </a:rPr>
            </a:br>
            <a:r>
              <a:rPr lang="en-US" sz="1051" dirty="0">
                <a:solidFill>
                  <a:prstClr val="black"/>
                </a:solidFill>
                <a:latin typeface="Calibri"/>
              </a:rPr>
              <a:t>context for</a:t>
            </a:r>
          </a:p>
        </p:txBody>
      </p:sp>
      <p:sp>
        <p:nvSpPr>
          <p:cNvPr id="93" name="TextBox 92"/>
          <p:cNvSpPr txBox="1"/>
          <p:nvPr/>
        </p:nvSpPr>
        <p:spPr>
          <a:xfrm>
            <a:off x="7012402" y="3342492"/>
            <a:ext cx="671981" cy="323422"/>
          </a:xfrm>
          <a:prstGeom prst="rect">
            <a:avLst/>
          </a:prstGeom>
          <a:solidFill>
            <a:srgbClr val="FFFFFF"/>
          </a:solidFill>
        </p:spPr>
        <p:txBody>
          <a:bodyPr wrap="none" lIns="34291" tIns="0" rIns="34291" bIns="0" rtlCol="0">
            <a:spAutoFit/>
          </a:bodyPr>
          <a:lstStyle/>
          <a:p>
            <a:pPr algn="ctr" defTabSz="914377">
              <a:defRPr/>
            </a:pPr>
            <a:r>
              <a:rPr lang="en-US" sz="1051" dirty="0">
                <a:solidFill>
                  <a:prstClr val="black"/>
                </a:solidFill>
                <a:latin typeface="Calibri"/>
              </a:rPr>
              <a:t>Provides</a:t>
            </a:r>
            <a:br>
              <a:rPr lang="en-US" sz="1051" dirty="0">
                <a:solidFill>
                  <a:prstClr val="black"/>
                </a:solidFill>
                <a:latin typeface="Calibri"/>
              </a:rPr>
            </a:br>
            <a:r>
              <a:rPr lang="en-US" sz="1051" dirty="0">
                <a:solidFill>
                  <a:prstClr val="black"/>
                </a:solidFill>
                <a:latin typeface="Calibri"/>
              </a:rPr>
              <a:t>context for</a:t>
            </a:r>
          </a:p>
        </p:txBody>
      </p:sp>
      <p:grpSp>
        <p:nvGrpSpPr>
          <p:cNvPr id="14" name="Group 13">
            <a:extLst>
              <a:ext uri="{FF2B5EF4-FFF2-40B4-BE49-F238E27FC236}">
                <a16:creationId xmlns:a16="http://schemas.microsoft.com/office/drawing/2014/main" id="{A863A536-CF43-40E6-B401-BBE0906E32C8}"/>
              </a:ext>
            </a:extLst>
          </p:cNvPr>
          <p:cNvGrpSpPr/>
          <p:nvPr/>
        </p:nvGrpSpPr>
        <p:grpSpPr>
          <a:xfrm>
            <a:off x="2687783" y="1548246"/>
            <a:ext cx="7621866" cy="4946075"/>
            <a:chOff x="1163782" y="1548245"/>
            <a:chExt cx="7621867" cy="4946075"/>
          </a:xfrm>
        </p:grpSpPr>
        <p:sp>
          <p:nvSpPr>
            <p:cNvPr id="12" name="Freeform: Shape 11">
              <a:extLst>
                <a:ext uri="{FF2B5EF4-FFF2-40B4-BE49-F238E27FC236}">
                  <a16:creationId xmlns:a16="http://schemas.microsoft.com/office/drawing/2014/main" id="{2D35B765-D619-4190-B60C-6BCA67A87B48}"/>
                </a:ext>
              </a:extLst>
            </p:cNvPr>
            <p:cNvSpPr/>
            <p:nvPr/>
          </p:nvSpPr>
          <p:spPr>
            <a:xfrm>
              <a:off x="1163782" y="1548245"/>
              <a:ext cx="6899563" cy="4343400"/>
            </a:xfrm>
            <a:custGeom>
              <a:avLst/>
              <a:gdLst>
                <a:gd name="connsiteX0" fmla="*/ 2483427 w 6899563"/>
                <a:gd name="connsiteY0" fmla="*/ 0 h 4343400"/>
                <a:gd name="connsiteX1" fmla="*/ 6899563 w 6899563"/>
                <a:gd name="connsiteY1" fmla="*/ 20782 h 4343400"/>
                <a:gd name="connsiteX2" fmla="*/ 6899563 w 6899563"/>
                <a:gd name="connsiteY2" fmla="*/ 4343400 h 4343400"/>
                <a:gd name="connsiteX3" fmla="*/ 0 w 6899563"/>
                <a:gd name="connsiteY3" fmla="*/ 4322619 h 4343400"/>
                <a:gd name="connsiteX4" fmla="*/ 20782 w 6899563"/>
                <a:gd name="connsiteY4" fmla="*/ 2514600 h 4343400"/>
                <a:gd name="connsiteX5" fmla="*/ 1995054 w 6899563"/>
                <a:gd name="connsiteY5" fmla="*/ 2524991 h 4343400"/>
                <a:gd name="connsiteX6" fmla="*/ 1995054 w 6899563"/>
                <a:gd name="connsiteY6" fmla="*/ 0 h 4343400"/>
                <a:gd name="connsiteX7" fmla="*/ 2483427 w 6899563"/>
                <a:gd name="connsiteY7"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9563" h="4343400">
                  <a:moveTo>
                    <a:pt x="2483427" y="0"/>
                  </a:moveTo>
                  <a:lnTo>
                    <a:pt x="6899563" y="20782"/>
                  </a:lnTo>
                  <a:lnTo>
                    <a:pt x="6899563" y="4343400"/>
                  </a:lnTo>
                  <a:lnTo>
                    <a:pt x="0" y="4322619"/>
                  </a:lnTo>
                  <a:lnTo>
                    <a:pt x="20782" y="2514600"/>
                  </a:lnTo>
                  <a:lnTo>
                    <a:pt x="1995054" y="2524991"/>
                  </a:lnTo>
                  <a:lnTo>
                    <a:pt x="1995054" y="0"/>
                  </a:lnTo>
                  <a:lnTo>
                    <a:pt x="2483427" y="0"/>
                  </a:lnTo>
                  <a:close/>
                </a:path>
              </a:pathLst>
            </a:custGeom>
            <a:solidFill>
              <a:schemeClr val="accent3">
                <a:lumMod val="75000"/>
                <a:alpha val="24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1DDD555-B1A0-4DB7-9B90-D0A53731B54A}"/>
                </a:ext>
              </a:extLst>
            </p:cNvPr>
            <p:cNvSpPr txBox="1"/>
            <p:nvPr/>
          </p:nvSpPr>
          <p:spPr>
            <a:xfrm>
              <a:off x="1906650" y="5847989"/>
              <a:ext cx="6878999" cy="646331"/>
            </a:xfrm>
            <a:prstGeom prst="rect">
              <a:avLst/>
            </a:prstGeom>
            <a:noFill/>
          </p:spPr>
          <p:txBody>
            <a:bodyPr wrap="none" rtlCol="0">
              <a:spAutoFit/>
            </a:bodyPr>
            <a:lstStyle/>
            <a:p>
              <a:pPr algn="r"/>
              <a:r>
                <a:rPr lang="en-US" sz="3600" b="1" dirty="0">
                  <a:solidFill>
                    <a:schemeClr val="accent3">
                      <a:lumMod val="50000"/>
                    </a:schemeClr>
                  </a:solidFill>
                </a:rPr>
                <a:t>Part 3 (aligned with ISO 11783)</a:t>
              </a:r>
              <a:endParaRPr lang="en-US" b="1" dirty="0">
                <a:solidFill>
                  <a:schemeClr val="accent3">
                    <a:lumMod val="50000"/>
                  </a:schemeClr>
                </a:solidFill>
              </a:endParaRPr>
            </a:p>
          </p:txBody>
        </p:sp>
      </p:grpSp>
      <p:grpSp>
        <p:nvGrpSpPr>
          <p:cNvPr id="16" name="Group 15">
            <a:extLst>
              <a:ext uri="{FF2B5EF4-FFF2-40B4-BE49-F238E27FC236}">
                <a16:creationId xmlns:a16="http://schemas.microsoft.com/office/drawing/2014/main" id="{E2B54087-5A6F-4C32-8D44-FFCD20943E66}"/>
              </a:ext>
            </a:extLst>
          </p:cNvPr>
          <p:cNvGrpSpPr/>
          <p:nvPr/>
        </p:nvGrpSpPr>
        <p:grpSpPr>
          <a:xfrm>
            <a:off x="198914" y="1548246"/>
            <a:ext cx="4428329" cy="2441698"/>
            <a:chOff x="-1325088" y="1548245"/>
            <a:chExt cx="4428331" cy="2441699"/>
          </a:xfrm>
        </p:grpSpPr>
        <p:sp>
          <p:nvSpPr>
            <p:cNvPr id="40" name="TextBox 39">
              <a:extLst>
                <a:ext uri="{FF2B5EF4-FFF2-40B4-BE49-F238E27FC236}">
                  <a16:creationId xmlns:a16="http://schemas.microsoft.com/office/drawing/2014/main" id="{1FC48B6F-81F9-47D8-945F-F6975B4FEE53}"/>
                </a:ext>
              </a:extLst>
            </p:cNvPr>
            <p:cNvSpPr txBox="1"/>
            <p:nvPr/>
          </p:nvSpPr>
          <p:spPr>
            <a:xfrm>
              <a:off x="-1325088" y="2065829"/>
              <a:ext cx="2544287" cy="1754327"/>
            </a:xfrm>
            <a:prstGeom prst="rect">
              <a:avLst/>
            </a:prstGeom>
            <a:noFill/>
          </p:spPr>
          <p:txBody>
            <a:bodyPr wrap="none" rtlCol="0">
              <a:spAutoFit/>
            </a:bodyPr>
            <a:lstStyle/>
            <a:p>
              <a:pPr algn="r"/>
              <a:r>
                <a:rPr lang="en-US" sz="3600" b="1" dirty="0">
                  <a:solidFill>
                    <a:srgbClr val="002060"/>
                  </a:solidFill>
                </a:rPr>
                <a:t>Part 2</a:t>
              </a:r>
              <a:br>
                <a:rPr lang="en-US" sz="3600" b="1" dirty="0">
                  <a:solidFill>
                    <a:srgbClr val="002060"/>
                  </a:solidFill>
                </a:rPr>
              </a:br>
              <a:r>
                <a:rPr lang="en-US" sz="3600" b="1" dirty="0">
                  <a:solidFill>
                    <a:srgbClr val="002060"/>
                  </a:solidFill>
                </a:rPr>
                <a:t>(based on</a:t>
              </a:r>
              <a:br>
                <a:rPr lang="en-US" sz="3600" b="1" dirty="0">
                  <a:solidFill>
                    <a:srgbClr val="002060"/>
                  </a:solidFill>
                </a:rPr>
              </a:br>
              <a:r>
                <a:rPr lang="en-US" sz="3600" b="1" dirty="0">
                  <a:solidFill>
                    <a:srgbClr val="002060"/>
                  </a:solidFill>
                </a:rPr>
                <a:t>ISO 19156)</a:t>
              </a:r>
              <a:endParaRPr lang="en-US" b="1" dirty="0">
                <a:solidFill>
                  <a:srgbClr val="002060"/>
                </a:solidFill>
              </a:endParaRPr>
            </a:p>
          </p:txBody>
        </p:sp>
        <p:sp>
          <p:nvSpPr>
            <p:cNvPr id="15" name="Rectangle 14">
              <a:extLst>
                <a:ext uri="{FF2B5EF4-FFF2-40B4-BE49-F238E27FC236}">
                  <a16:creationId xmlns:a16="http://schemas.microsoft.com/office/drawing/2014/main" id="{D79C13B8-0D9C-4D75-8DDC-1E587DA62D1B}"/>
                </a:ext>
              </a:extLst>
            </p:cNvPr>
            <p:cNvSpPr/>
            <p:nvPr/>
          </p:nvSpPr>
          <p:spPr>
            <a:xfrm>
              <a:off x="1205050" y="1548245"/>
              <a:ext cx="1898193" cy="2441699"/>
            </a:xfrm>
            <a:prstGeom prst="rect">
              <a:avLst/>
            </a:prstGeom>
            <a:solidFill>
              <a:srgbClr val="0070C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Title 9">
            <a:extLst>
              <a:ext uri="{FF2B5EF4-FFF2-40B4-BE49-F238E27FC236}">
                <a16:creationId xmlns:a16="http://schemas.microsoft.com/office/drawing/2014/main" id="{8432E72E-0CF6-41FB-8DB5-5DC9A0DEE292}"/>
              </a:ext>
            </a:extLst>
          </p:cNvPr>
          <p:cNvSpPr>
            <a:spLocks noGrp="1"/>
          </p:cNvSpPr>
          <p:nvPr>
            <p:ph type="title"/>
          </p:nvPr>
        </p:nvSpPr>
        <p:spPr>
          <a:xfrm>
            <a:off x="866494" y="83772"/>
            <a:ext cx="10515601"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265C8E"/>
                </a:solidFill>
              </a:rPr>
              <a:t>Core Documents and their Relationships</a:t>
            </a:r>
          </a:p>
        </p:txBody>
      </p:sp>
    </p:spTree>
    <p:extLst>
      <p:ext uri="{BB962C8B-B14F-4D97-AF65-F5344CB8AC3E}">
        <p14:creationId xmlns:p14="http://schemas.microsoft.com/office/powerpoint/2010/main" val="2775586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Part 3: Operations</a:t>
            </a:r>
          </a:p>
        </p:txBody>
      </p:sp>
      <p:sp>
        <p:nvSpPr>
          <p:cNvPr id="3" name="Content Placeholder 2">
            <a:extLst>
              <a:ext uri="{FF2B5EF4-FFF2-40B4-BE49-F238E27FC236}">
                <a16:creationId xmlns:a16="http://schemas.microsoft.com/office/drawing/2014/main" id="{4AE87646-0896-434F-88B8-96BEDF052359}"/>
              </a:ext>
            </a:extLst>
          </p:cNvPr>
          <p:cNvSpPr>
            <a:spLocks noGrp="1"/>
          </p:cNvSpPr>
          <p:nvPr>
            <p:ph idx="1"/>
          </p:nvPr>
        </p:nvSpPr>
        <p:spPr>
          <a:xfrm>
            <a:off x="633047" y="1512277"/>
            <a:ext cx="7645818" cy="4664686"/>
          </a:xfrm>
        </p:spPr>
        <p:txBody>
          <a:bodyPr>
            <a:normAutofit fontScale="70000" lnSpcReduction="20000"/>
          </a:bodyPr>
          <a:lstStyle/>
          <a:p>
            <a:pPr>
              <a:lnSpc>
                <a:spcPct val="120000"/>
              </a:lnSpc>
            </a:pPr>
            <a:r>
              <a:rPr lang="en-US" dirty="0"/>
              <a:t>Non-irrigation field operations have an international standard (ISO 11783-10) for machine-to-FMIS communication; it does not fit irrigation well.</a:t>
            </a:r>
          </a:p>
          <a:p>
            <a:pPr>
              <a:lnSpc>
                <a:spcPct val="120000"/>
              </a:lnSpc>
            </a:pPr>
            <a:r>
              <a:rPr lang="en-US" dirty="0"/>
              <a:t>Also, ISO 11783’s assumption of a common electrical / communications infrastructure (e.g., ISOBUS) is not valid in the irrigation segment.</a:t>
            </a:r>
          </a:p>
          <a:p>
            <a:pPr>
              <a:lnSpc>
                <a:spcPct val="120000"/>
              </a:lnSpc>
            </a:pPr>
            <a:r>
              <a:rPr lang="en-US" dirty="0"/>
              <a:t>This led to the need for an irrigation-specific operations data model and serialization format that can naturally fit the different geometry and organization of irrigation systems.</a:t>
            </a:r>
          </a:p>
          <a:p>
            <a:pPr>
              <a:lnSpc>
                <a:spcPct val="120000"/>
              </a:lnSpc>
            </a:pPr>
            <a:r>
              <a:rPr lang="en-US" dirty="0"/>
              <a:t>This approach enables different levels of abstraction, ranging from specifying an irrigation amount on a field to a particular section of a specific machine.</a:t>
            </a:r>
          </a:p>
        </p:txBody>
      </p:sp>
      <p:grpSp>
        <p:nvGrpSpPr>
          <p:cNvPr id="34" name="Group 33">
            <a:extLst>
              <a:ext uri="{FF2B5EF4-FFF2-40B4-BE49-F238E27FC236}">
                <a16:creationId xmlns:a16="http://schemas.microsoft.com/office/drawing/2014/main" id="{33B089FE-32EE-4D44-9596-A6C8E5FEAB96}"/>
              </a:ext>
            </a:extLst>
          </p:cNvPr>
          <p:cNvGrpSpPr/>
          <p:nvPr/>
        </p:nvGrpSpPr>
        <p:grpSpPr>
          <a:xfrm>
            <a:off x="7557827" y="1286185"/>
            <a:ext cx="4584642" cy="4202370"/>
            <a:chOff x="7557827" y="486085"/>
            <a:chExt cx="4584642" cy="4202370"/>
          </a:xfrm>
        </p:grpSpPr>
        <p:sp>
          <p:nvSpPr>
            <p:cNvPr id="10" name="Arc 9">
              <a:extLst>
                <a:ext uri="{FF2B5EF4-FFF2-40B4-BE49-F238E27FC236}">
                  <a16:creationId xmlns:a16="http://schemas.microsoft.com/office/drawing/2014/main" id="{40A4216B-CD83-4768-B27E-387AD3C51A3F}"/>
                </a:ext>
              </a:extLst>
            </p:cNvPr>
            <p:cNvSpPr>
              <a:spLocks/>
            </p:cNvSpPr>
            <p:nvPr/>
          </p:nvSpPr>
          <p:spPr>
            <a:xfrm rot="21022541">
              <a:off x="7557827" y="2144851"/>
              <a:ext cx="2195966" cy="2418761"/>
            </a:xfrm>
            <a:prstGeom prst="arc">
              <a:avLst/>
            </a:prstGeom>
            <a:ln w="28575">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52B03B1A-1A1F-4321-A303-36B520E6967A}"/>
                </a:ext>
              </a:extLst>
            </p:cNvPr>
            <p:cNvSpPr txBox="1"/>
            <p:nvPr/>
          </p:nvSpPr>
          <p:spPr>
            <a:xfrm>
              <a:off x="11056378" y="1751005"/>
              <a:ext cx="1086091" cy="1077218"/>
            </a:xfrm>
            <a:prstGeom prst="rect">
              <a:avLst/>
            </a:prstGeom>
            <a:noFill/>
          </p:spPr>
          <p:txBody>
            <a:bodyPr wrap="square" rtlCol="0">
              <a:spAutoFit/>
            </a:bodyPr>
            <a:lstStyle/>
            <a:p>
              <a:r>
                <a:rPr lang="en-US" sz="1600" dirty="0"/>
                <a:t>End of primary, possible </a:t>
              </a:r>
              <a:r>
                <a:rPr lang="en-US" sz="1600" dirty="0" err="1"/>
                <a:t>endgun</a:t>
              </a:r>
              <a:endParaRPr lang="en-US" sz="1600" dirty="0"/>
            </a:p>
          </p:txBody>
        </p:sp>
        <p:cxnSp>
          <p:nvCxnSpPr>
            <p:cNvPr id="5" name="Straight Connector 4">
              <a:extLst>
                <a:ext uri="{FF2B5EF4-FFF2-40B4-BE49-F238E27FC236}">
                  <a16:creationId xmlns:a16="http://schemas.microsoft.com/office/drawing/2014/main" id="{04DB6DBE-9A7B-469C-96A9-D4B295B5479C}"/>
                </a:ext>
              </a:extLst>
            </p:cNvPr>
            <p:cNvCxnSpPr/>
            <p:nvPr/>
          </p:nvCxnSpPr>
          <p:spPr>
            <a:xfrm flipV="1">
              <a:off x="8446504" y="2360428"/>
              <a:ext cx="839972" cy="12652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FD0B521-2F10-446F-9D7B-081C0D2B2958}"/>
                </a:ext>
              </a:extLst>
            </p:cNvPr>
            <p:cNvCxnSpPr>
              <a:cxnSpLocks/>
            </p:cNvCxnSpPr>
            <p:nvPr/>
          </p:nvCxnSpPr>
          <p:spPr>
            <a:xfrm flipV="1">
              <a:off x="9286476" y="2094614"/>
              <a:ext cx="1084521" cy="2658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F9A00DFB-9152-40E1-9505-19F9D44BDBEF}"/>
                </a:ext>
              </a:extLst>
            </p:cNvPr>
            <p:cNvSpPr>
              <a:spLocks noChangeAspect="1"/>
            </p:cNvSpPr>
            <p:nvPr/>
          </p:nvSpPr>
          <p:spPr>
            <a:xfrm rot="1169624">
              <a:off x="9750944" y="1855381"/>
              <a:ext cx="691116" cy="744279"/>
            </a:xfrm>
            <a:prstGeom prst="arc">
              <a:avLst/>
            </a:prstGeom>
            <a:ln w="28575">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CC966B91-ABBA-4F57-BA6D-E32EDA8B5122}"/>
                </a:ext>
              </a:extLst>
            </p:cNvPr>
            <p:cNvSpPr>
              <a:spLocks noChangeAspect="1"/>
            </p:cNvSpPr>
            <p:nvPr/>
          </p:nvSpPr>
          <p:spPr>
            <a:xfrm>
              <a:off x="8435340" y="35661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8E6B3F-DBDE-4D9D-A02A-731DCDB71C7A}"/>
                </a:ext>
              </a:extLst>
            </p:cNvPr>
            <p:cNvSpPr>
              <a:spLocks noChangeAspect="1"/>
            </p:cNvSpPr>
            <p:nvPr/>
          </p:nvSpPr>
          <p:spPr>
            <a:xfrm>
              <a:off x="9239250" y="23241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A3FC035-B698-4F9A-AFE2-2BB3DA5A2171}"/>
                </a:ext>
              </a:extLst>
            </p:cNvPr>
            <p:cNvCxnSpPr>
              <a:cxnSpLocks/>
            </p:cNvCxnSpPr>
            <p:nvPr/>
          </p:nvCxnSpPr>
          <p:spPr>
            <a:xfrm>
              <a:off x="9736634" y="1137590"/>
              <a:ext cx="634363" cy="9550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8B20083-3EDD-441C-8BA5-86024998D89E}"/>
                </a:ext>
              </a:extLst>
            </p:cNvPr>
            <p:cNvSpPr>
              <a:spLocks noChangeAspect="1"/>
            </p:cNvSpPr>
            <p:nvPr/>
          </p:nvSpPr>
          <p:spPr>
            <a:xfrm>
              <a:off x="10290810" y="20497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5F52B3B4-C3D1-488B-AFD5-E3609DBA5DE8}"/>
                </a:ext>
              </a:extLst>
            </p:cNvPr>
            <p:cNvSpPr>
              <a:spLocks noChangeAspect="1"/>
            </p:cNvSpPr>
            <p:nvPr/>
          </p:nvSpPr>
          <p:spPr>
            <a:xfrm rot="17625033">
              <a:off x="9537584" y="1070521"/>
              <a:ext cx="691116" cy="744279"/>
            </a:xfrm>
            <a:prstGeom prst="arc">
              <a:avLst/>
            </a:prstGeom>
            <a:ln w="28575">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4199892-79F1-4CA2-9238-ED489644E2A7}"/>
                </a:ext>
              </a:extLst>
            </p:cNvPr>
            <p:cNvSpPr txBox="1"/>
            <p:nvPr/>
          </p:nvSpPr>
          <p:spPr>
            <a:xfrm>
              <a:off x="7965910" y="3724069"/>
              <a:ext cx="926630" cy="646331"/>
            </a:xfrm>
            <a:prstGeom prst="rect">
              <a:avLst/>
            </a:prstGeom>
            <a:noFill/>
          </p:spPr>
          <p:txBody>
            <a:bodyPr wrap="square" rtlCol="0">
              <a:spAutoFit/>
            </a:bodyPr>
            <a:lstStyle/>
            <a:p>
              <a:pPr algn="ctr"/>
              <a:r>
                <a:rPr lang="en-US" dirty="0"/>
                <a:t>Pivot</a:t>
              </a:r>
              <a:br>
                <a:rPr lang="en-US" dirty="0"/>
              </a:br>
              <a:r>
                <a:rPr lang="en-US" dirty="0"/>
                <a:t>center</a:t>
              </a:r>
            </a:p>
          </p:txBody>
        </p:sp>
        <p:sp>
          <p:nvSpPr>
            <p:cNvPr id="21" name="TextBox 20">
              <a:extLst>
                <a:ext uri="{FF2B5EF4-FFF2-40B4-BE49-F238E27FC236}">
                  <a16:creationId xmlns:a16="http://schemas.microsoft.com/office/drawing/2014/main" id="{932CEF77-CE3D-4566-B979-5E71E4278968}"/>
                </a:ext>
              </a:extLst>
            </p:cNvPr>
            <p:cNvSpPr txBox="1"/>
            <p:nvPr/>
          </p:nvSpPr>
          <p:spPr>
            <a:xfrm>
              <a:off x="10202403" y="3118795"/>
              <a:ext cx="1863865" cy="1569660"/>
            </a:xfrm>
            <a:prstGeom prst="rect">
              <a:avLst/>
            </a:prstGeom>
            <a:noFill/>
          </p:spPr>
          <p:txBody>
            <a:bodyPr wrap="square" rtlCol="0">
              <a:spAutoFit/>
            </a:bodyPr>
            <a:lstStyle/>
            <a:p>
              <a:r>
                <a:rPr lang="en-US" sz="1600" dirty="0"/>
                <a:t>Local center of rotation (“bender”, primary before this point remains stationary during motion)</a:t>
              </a:r>
            </a:p>
          </p:txBody>
        </p:sp>
        <p:cxnSp>
          <p:nvCxnSpPr>
            <p:cNvPr id="23" name="Straight Connector 22">
              <a:extLst>
                <a:ext uri="{FF2B5EF4-FFF2-40B4-BE49-F238E27FC236}">
                  <a16:creationId xmlns:a16="http://schemas.microsoft.com/office/drawing/2014/main" id="{CCF73B8A-EFA9-4EB5-99B4-48CF0E09D7E6}"/>
                </a:ext>
              </a:extLst>
            </p:cNvPr>
            <p:cNvCxnSpPr>
              <a:cxnSpLocks/>
            </p:cNvCxnSpPr>
            <p:nvPr/>
          </p:nvCxnSpPr>
          <p:spPr>
            <a:xfrm flipH="1" flipV="1">
              <a:off x="9498330" y="2415541"/>
              <a:ext cx="899870" cy="703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46DCA1-F0F3-4BA3-A303-C745DB4E27BB}"/>
                </a:ext>
              </a:extLst>
            </p:cNvPr>
            <p:cNvCxnSpPr>
              <a:cxnSpLocks/>
            </p:cNvCxnSpPr>
            <p:nvPr/>
          </p:nvCxnSpPr>
          <p:spPr>
            <a:xfrm flipH="1">
              <a:off x="10598710" y="1978304"/>
              <a:ext cx="457668" cy="714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85CB08D-7516-4B13-9651-06F6ED3B7A90}"/>
                </a:ext>
              </a:extLst>
            </p:cNvPr>
            <p:cNvSpPr txBox="1"/>
            <p:nvPr/>
          </p:nvSpPr>
          <p:spPr>
            <a:xfrm>
              <a:off x="10701094" y="486085"/>
              <a:ext cx="1441375" cy="830997"/>
            </a:xfrm>
            <a:prstGeom prst="rect">
              <a:avLst/>
            </a:prstGeom>
            <a:noFill/>
          </p:spPr>
          <p:txBody>
            <a:bodyPr wrap="square" rtlCol="0">
              <a:spAutoFit/>
            </a:bodyPr>
            <a:lstStyle/>
            <a:p>
              <a:r>
                <a:rPr lang="en-US" sz="1600" dirty="0"/>
                <a:t>Corner arm (opens/closes in motion)</a:t>
              </a:r>
            </a:p>
          </p:txBody>
        </p:sp>
        <p:cxnSp>
          <p:nvCxnSpPr>
            <p:cNvPr id="30" name="Straight Connector 29">
              <a:extLst>
                <a:ext uri="{FF2B5EF4-FFF2-40B4-BE49-F238E27FC236}">
                  <a16:creationId xmlns:a16="http://schemas.microsoft.com/office/drawing/2014/main" id="{75EF6DBC-AF42-41F3-8AB7-314A0A6CB752}"/>
                </a:ext>
              </a:extLst>
            </p:cNvPr>
            <p:cNvCxnSpPr>
              <a:cxnSpLocks/>
              <a:stCxn id="29" idx="1"/>
            </p:cNvCxnSpPr>
            <p:nvPr/>
          </p:nvCxnSpPr>
          <p:spPr>
            <a:xfrm flipH="1">
              <a:off x="9940533" y="901584"/>
              <a:ext cx="760561" cy="4695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1186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1B94E91-A3D4-DD35-5085-8D5B7F05D124}"/>
              </a:ext>
            </a:extLst>
          </p:cNvPr>
          <p:cNvSpPr>
            <a:spLocks noGrp="1"/>
          </p:cNvSpPr>
          <p:nvPr>
            <p:ph type="title"/>
          </p:nvPr>
        </p:nvSpPr>
        <p:spPr>
          <a:xfrm>
            <a:off x="566846" y="-129180"/>
            <a:ext cx="10515601" cy="1325563"/>
          </a:xfrm>
        </p:spPr>
        <p:txBody>
          <a:bodyPr/>
          <a:lstStyle/>
          <a:p>
            <a:r>
              <a:rPr lang="en-US" dirty="0"/>
              <a:t>Irrigation System Examples</a:t>
            </a:r>
          </a:p>
        </p:txBody>
      </p:sp>
      <p:sp>
        <p:nvSpPr>
          <p:cNvPr id="4" name="Slide Number Placeholder 3">
            <a:extLst>
              <a:ext uri="{FF2B5EF4-FFF2-40B4-BE49-F238E27FC236}">
                <a16:creationId xmlns:a16="http://schemas.microsoft.com/office/drawing/2014/main" id="{5F64F420-5585-7371-3210-852CF3602D34}"/>
              </a:ext>
            </a:extLst>
          </p:cNvPr>
          <p:cNvSpPr>
            <a:spLocks noGrp="1"/>
          </p:cNvSpPr>
          <p:nvPr>
            <p:ph type="sldNum" sz="quarter" idx="10"/>
          </p:nvPr>
        </p:nvSpPr>
        <p:spPr/>
        <p:txBody>
          <a:bodyPr/>
          <a:lstStyle/>
          <a:p>
            <a:pPr>
              <a:defRPr/>
            </a:pPr>
            <a:fld id="{2A4B9B55-3AFC-3A4D-806B-3BD245F70F8F}" type="slidenum">
              <a:rPr lang="en-US" smtClean="0"/>
              <a:pPr>
                <a:defRPr/>
              </a:pPr>
              <a:t>49</a:t>
            </a:fld>
            <a:endParaRPr lang="en-US" dirty="0"/>
          </a:p>
        </p:txBody>
      </p:sp>
      <p:pic>
        <p:nvPicPr>
          <p:cNvPr id="5" name="Picture 4" descr="Diagram, engineering drawing&#10;&#10;Description automatically generated">
            <a:extLst>
              <a:ext uri="{FF2B5EF4-FFF2-40B4-BE49-F238E27FC236}">
                <a16:creationId xmlns:a16="http://schemas.microsoft.com/office/drawing/2014/main" id="{C5EB141F-789C-93CA-417A-5002D12534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879" y="1254965"/>
            <a:ext cx="4179347" cy="4332422"/>
          </a:xfrm>
          <a:prstGeom prst="rect">
            <a:avLst/>
          </a:prstGeom>
        </p:spPr>
      </p:pic>
      <p:pic>
        <p:nvPicPr>
          <p:cNvPr id="6" name="Picture 5">
            <a:extLst>
              <a:ext uri="{FF2B5EF4-FFF2-40B4-BE49-F238E27FC236}">
                <a16:creationId xmlns:a16="http://schemas.microsoft.com/office/drawing/2014/main" id="{C68F2008-8E93-B0B3-069E-87FA6534C8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226" y="964222"/>
            <a:ext cx="4401670" cy="4623165"/>
          </a:xfrm>
          <a:prstGeom prst="rect">
            <a:avLst/>
          </a:prstGeom>
        </p:spPr>
      </p:pic>
      <p:pic>
        <p:nvPicPr>
          <p:cNvPr id="7" name="Picture 6">
            <a:extLst>
              <a:ext uri="{FF2B5EF4-FFF2-40B4-BE49-F238E27FC236}">
                <a16:creationId xmlns:a16="http://schemas.microsoft.com/office/drawing/2014/main" id="{2D319D5F-504B-3398-3708-394C8F2C33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7877605" y="1831103"/>
            <a:ext cx="4819765" cy="2914452"/>
          </a:xfrm>
          <a:prstGeom prst="rect">
            <a:avLst/>
          </a:prstGeom>
        </p:spPr>
      </p:pic>
      <p:sp>
        <p:nvSpPr>
          <p:cNvPr id="12" name="TextBox 11">
            <a:extLst>
              <a:ext uri="{FF2B5EF4-FFF2-40B4-BE49-F238E27FC236}">
                <a16:creationId xmlns:a16="http://schemas.microsoft.com/office/drawing/2014/main" id="{4A73FCD1-CB7B-FB9F-C7CD-548D2B35D61E}"/>
              </a:ext>
            </a:extLst>
          </p:cNvPr>
          <p:cNvSpPr txBox="1"/>
          <p:nvPr/>
        </p:nvSpPr>
        <p:spPr>
          <a:xfrm>
            <a:off x="1769345" y="5824340"/>
            <a:ext cx="607859" cy="369332"/>
          </a:xfrm>
          <a:prstGeom prst="rect">
            <a:avLst/>
          </a:prstGeom>
          <a:noFill/>
        </p:spPr>
        <p:txBody>
          <a:bodyPr wrap="none" rtlCol="0">
            <a:spAutoFit/>
          </a:bodyPr>
          <a:lstStyle/>
          <a:p>
            <a:r>
              <a:rPr lang="en-US" dirty="0"/>
              <a:t>Drip</a:t>
            </a:r>
          </a:p>
        </p:txBody>
      </p:sp>
      <p:sp>
        <p:nvSpPr>
          <p:cNvPr id="13" name="TextBox 12">
            <a:extLst>
              <a:ext uri="{FF2B5EF4-FFF2-40B4-BE49-F238E27FC236}">
                <a16:creationId xmlns:a16="http://schemas.microsoft.com/office/drawing/2014/main" id="{89D8DC3B-27B6-4281-D25A-82B628BDD508}"/>
              </a:ext>
            </a:extLst>
          </p:cNvPr>
          <p:cNvSpPr txBox="1"/>
          <p:nvPr/>
        </p:nvSpPr>
        <p:spPr>
          <a:xfrm>
            <a:off x="5824647" y="5824340"/>
            <a:ext cx="1338828" cy="369332"/>
          </a:xfrm>
          <a:prstGeom prst="rect">
            <a:avLst/>
          </a:prstGeom>
          <a:noFill/>
        </p:spPr>
        <p:txBody>
          <a:bodyPr wrap="none" rtlCol="0">
            <a:spAutoFit/>
          </a:bodyPr>
          <a:lstStyle/>
          <a:p>
            <a:r>
              <a:rPr lang="en-US" dirty="0"/>
              <a:t>Wheel Line</a:t>
            </a:r>
          </a:p>
        </p:txBody>
      </p:sp>
      <p:sp>
        <p:nvSpPr>
          <p:cNvPr id="15" name="TextBox 14">
            <a:extLst>
              <a:ext uri="{FF2B5EF4-FFF2-40B4-BE49-F238E27FC236}">
                <a16:creationId xmlns:a16="http://schemas.microsoft.com/office/drawing/2014/main" id="{047FB572-F3A5-A028-D1F0-6E4795F1D081}"/>
              </a:ext>
            </a:extLst>
          </p:cNvPr>
          <p:cNvSpPr txBox="1"/>
          <p:nvPr/>
        </p:nvSpPr>
        <p:spPr>
          <a:xfrm>
            <a:off x="9776257" y="5824340"/>
            <a:ext cx="1022459" cy="369332"/>
          </a:xfrm>
          <a:prstGeom prst="rect">
            <a:avLst/>
          </a:prstGeom>
          <a:noFill/>
        </p:spPr>
        <p:txBody>
          <a:bodyPr wrap="none" rtlCol="0">
            <a:spAutoFit/>
          </a:bodyPr>
          <a:lstStyle/>
          <a:p>
            <a:r>
              <a:rPr lang="en-US" dirty="0"/>
              <a:t>Traveler</a:t>
            </a:r>
          </a:p>
        </p:txBody>
      </p:sp>
    </p:spTree>
    <p:extLst>
      <p:ext uri="{BB962C8B-B14F-4D97-AF65-F5344CB8AC3E}">
        <p14:creationId xmlns:p14="http://schemas.microsoft.com/office/powerpoint/2010/main" val="196719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561585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1200" y="0"/>
            <a:ext cx="6400800" cy="6858000"/>
          </a:xfrm>
          <a:prstGeom prst="rect">
            <a:avLst/>
          </a:prstGeom>
        </p:spPr>
      </p:pic>
      <p:sp>
        <p:nvSpPr>
          <p:cNvPr id="2" name="TextBox 1">
            <a:extLst>
              <a:ext uri="{FF2B5EF4-FFF2-40B4-BE49-F238E27FC236}">
                <a16:creationId xmlns:a16="http://schemas.microsoft.com/office/drawing/2014/main" id="{13B33251-6FFC-16C5-DDBD-B931437DD707}"/>
              </a:ext>
            </a:extLst>
          </p:cNvPr>
          <p:cNvSpPr txBox="1"/>
          <p:nvPr/>
        </p:nvSpPr>
        <p:spPr>
          <a:xfrm>
            <a:off x="304800" y="1951673"/>
            <a:ext cx="5181600" cy="2923814"/>
          </a:xfrm>
          <a:prstGeom prst="rect">
            <a:avLst/>
          </a:prstGeom>
          <a:noFill/>
        </p:spPr>
        <p:txBody>
          <a:bodyPr wrap="square" rtlCol="0">
            <a:spAutoFit/>
          </a:bodyPr>
          <a:lstStyle/>
          <a:p>
            <a:pPr algn="ctr">
              <a:spcAft>
                <a:spcPts val="800"/>
              </a:spcAft>
            </a:pPr>
            <a:r>
              <a:rPr lang="en-US" sz="3733" dirty="0">
                <a:cs typeface="Arial" panose="020B0604020202020204" pitchFamily="34" charset="0"/>
              </a:rPr>
              <a:t>Our Mission: </a:t>
            </a:r>
          </a:p>
          <a:p>
            <a:pPr algn="ctr"/>
            <a:r>
              <a:rPr lang="en-US" sz="2800" dirty="0">
                <a:solidFill>
                  <a:schemeClr val="accent1">
                    <a:lumMod val="50000"/>
                  </a:schemeClr>
                </a:solidFill>
                <a:cs typeface="Arial" panose="020B0604020202020204" pitchFamily="34" charset="0"/>
              </a:rPr>
              <a:t>To develop </a:t>
            </a:r>
          </a:p>
          <a:p>
            <a:pPr algn="ctr"/>
            <a:r>
              <a:rPr lang="en-US" sz="2800" dirty="0">
                <a:solidFill>
                  <a:schemeClr val="accent1">
                    <a:lumMod val="50000"/>
                  </a:schemeClr>
                </a:solidFill>
                <a:cs typeface="Arial" panose="020B0604020202020204" pitchFamily="34" charset="0"/>
              </a:rPr>
              <a:t>the resources and relationships that drive digital connectivity </a:t>
            </a:r>
          </a:p>
          <a:p>
            <a:pPr algn="ctr"/>
            <a:r>
              <a:rPr lang="en-US" sz="2800" dirty="0">
                <a:solidFill>
                  <a:schemeClr val="accent1">
                    <a:lumMod val="50000"/>
                  </a:schemeClr>
                </a:solidFill>
                <a:cs typeface="Arial" panose="020B0604020202020204" pitchFamily="34" charset="0"/>
              </a:rPr>
              <a:t>in global agriculture and related industries.</a:t>
            </a:r>
          </a:p>
        </p:txBody>
      </p:sp>
    </p:spTree>
    <p:extLst>
      <p:ext uri="{BB962C8B-B14F-4D97-AF65-F5344CB8AC3E}">
        <p14:creationId xmlns:p14="http://schemas.microsoft.com/office/powerpoint/2010/main" val="2534616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64F420-5585-7371-3210-852CF3602D34}"/>
              </a:ext>
            </a:extLst>
          </p:cNvPr>
          <p:cNvSpPr>
            <a:spLocks noGrp="1"/>
          </p:cNvSpPr>
          <p:nvPr>
            <p:ph type="sldNum" sz="quarter" idx="10"/>
          </p:nvPr>
        </p:nvSpPr>
        <p:spPr/>
        <p:txBody>
          <a:bodyPr/>
          <a:lstStyle/>
          <a:p>
            <a:pPr>
              <a:defRPr/>
            </a:pPr>
            <a:fld id="{2A4B9B55-3AFC-3A4D-806B-3BD245F70F8F}" type="slidenum">
              <a:rPr lang="en-US" smtClean="0"/>
              <a:pPr>
                <a:defRPr/>
              </a:pPr>
              <a:t>50</a:t>
            </a:fld>
            <a:endParaRPr lang="en-US" dirty="0"/>
          </a:p>
        </p:txBody>
      </p:sp>
      <p:pic>
        <p:nvPicPr>
          <p:cNvPr id="8" name="Picture 7">
            <a:extLst>
              <a:ext uri="{FF2B5EF4-FFF2-40B4-BE49-F238E27FC236}">
                <a16:creationId xmlns:a16="http://schemas.microsoft.com/office/drawing/2014/main" id="{D8A13D9B-28C8-66A7-A9B4-B0D1995CC8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916" y="1344704"/>
            <a:ext cx="4662157" cy="4371099"/>
          </a:xfrm>
          <a:prstGeom prst="rect">
            <a:avLst/>
          </a:prstGeom>
        </p:spPr>
      </p:pic>
      <p:pic>
        <p:nvPicPr>
          <p:cNvPr id="10" name="Picture 9">
            <a:extLst>
              <a:ext uri="{FF2B5EF4-FFF2-40B4-BE49-F238E27FC236}">
                <a16:creationId xmlns:a16="http://schemas.microsoft.com/office/drawing/2014/main" id="{4873B638-E11D-6B19-E04E-79620C6704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217055" y="1904969"/>
            <a:ext cx="4303583" cy="3183053"/>
          </a:xfrm>
          <a:prstGeom prst="rect">
            <a:avLst/>
          </a:prstGeom>
        </p:spPr>
      </p:pic>
      <p:pic>
        <p:nvPicPr>
          <p:cNvPr id="11" name="Picture 10" descr="Chart, diagram, radar chart&#10;&#10;Description automatically generated">
            <a:extLst>
              <a:ext uri="{FF2B5EF4-FFF2-40B4-BE49-F238E27FC236}">
                <a16:creationId xmlns:a16="http://schemas.microsoft.com/office/drawing/2014/main" id="{3877BF0C-ED58-48B9-0CCC-AEEA88794D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44" t="5661" r="1" b="5959"/>
          <a:stretch/>
        </p:blipFill>
        <p:spPr bwMode="auto">
          <a:xfrm>
            <a:off x="8268104" y="1519447"/>
            <a:ext cx="3923896" cy="3500789"/>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7EB3F468-9199-D489-EB84-795678E94A64}"/>
              </a:ext>
            </a:extLst>
          </p:cNvPr>
          <p:cNvSpPr txBox="1"/>
          <p:nvPr/>
        </p:nvSpPr>
        <p:spPr>
          <a:xfrm>
            <a:off x="1969996" y="5794581"/>
            <a:ext cx="1107996" cy="369332"/>
          </a:xfrm>
          <a:prstGeom prst="rect">
            <a:avLst/>
          </a:prstGeom>
          <a:noFill/>
        </p:spPr>
        <p:txBody>
          <a:bodyPr wrap="none" rtlCol="0">
            <a:spAutoFit/>
          </a:bodyPr>
          <a:lstStyle/>
          <a:p>
            <a:r>
              <a:rPr lang="en-US" dirty="0"/>
              <a:t>Solid Set</a:t>
            </a:r>
          </a:p>
        </p:txBody>
      </p:sp>
      <p:sp>
        <p:nvSpPr>
          <p:cNvPr id="3" name="TextBox 2">
            <a:extLst>
              <a:ext uri="{FF2B5EF4-FFF2-40B4-BE49-F238E27FC236}">
                <a16:creationId xmlns:a16="http://schemas.microsoft.com/office/drawing/2014/main" id="{BF0E960E-A8E8-8317-3F5F-F47A79408384}"/>
              </a:ext>
            </a:extLst>
          </p:cNvPr>
          <p:cNvSpPr txBox="1"/>
          <p:nvPr/>
        </p:nvSpPr>
        <p:spPr>
          <a:xfrm>
            <a:off x="9406749" y="5794581"/>
            <a:ext cx="1646605" cy="369332"/>
          </a:xfrm>
          <a:prstGeom prst="rect">
            <a:avLst/>
          </a:prstGeom>
          <a:noFill/>
        </p:spPr>
        <p:txBody>
          <a:bodyPr wrap="none" rtlCol="0">
            <a:spAutoFit/>
          </a:bodyPr>
          <a:lstStyle/>
          <a:p>
            <a:r>
              <a:rPr lang="en-US" dirty="0"/>
              <a:t>Pivot Sections</a:t>
            </a:r>
          </a:p>
        </p:txBody>
      </p:sp>
      <p:sp>
        <p:nvSpPr>
          <p:cNvPr id="9" name="TextBox 8">
            <a:extLst>
              <a:ext uri="{FF2B5EF4-FFF2-40B4-BE49-F238E27FC236}">
                <a16:creationId xmlns:a16="http://schemas.microsoft.com/office/drawing/2014/main" id="{592868E1-C144-D852-853F-2690AE31717F}"/>
              </a:ext>
            </a:extLst>
          </p:cNvPr>
          <p:cNvSpPr txBox="1"/>
          <p:nvPr/>
        </p:nvSpPr>
        <p:spPr>
          <a:xfrm>
            <a:off x="5368878" y="5794581"/>
            <a:ext cx="1454244" cy="369332"/>
          </a:xfrm>
          <a:prstGeom prst="rect">
            <a:avLst/>
          </a:prstGeom>
          <a:noFill/>
        </p:spPr>
        <p:txBody>
          <a:bodyPr wrap="none" rtlCol="0">
            <a:spAutoFit/>
          </a:bodyPr>
          <a:lstStyle/>
          <a:p>
            <a:r>
              <a:rPr lang="en-US" dirty="0"/>
              <a:t>Linear Move</a:t>
            </a:r>
          </a:p>
        </p:txBody>
      </p:sp>
      <p:sp>
        <p:nvSpPr>
          <p:cNvPr id="13" name="Title 15">
            <a:extLst>
              <a:ext uri="{FF2B5EF4-FFF2-40B4-BE49-F238E27FC236}">
                <a16:creationId xmlns:a16="http://schemas.microsoft.com/office/drawing/2014/main" id="{3DA58931-4176-9630-038A-F4A9038D8231}"/>
              </a:ext>
            </a:extLst>
          </p:cNvPr>
          <p:cNvSpPr txBox="1">
            <a:spLocks/>
          </p:cNvSpPr>
          <p:nvPr/>
        </p:nvSpPr>
        <p:spPr>
          <a:xfrm>
            <a:off x="566846" y="-129182"/>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lnSpc>
                <a:spcPct val="90000"/>
              </a:lnSpc>
              <a:defRPr sz="4401" b="1">
                <a:solidFill>
                  <a:srgbClr val="306CB0"/>
                </a:solidFill>
                <a:latin typeface="+mj-lt"/>
                <a:ea typeface="+mj-ea"/>
                <a:cs typeface="+mj-cs"/>
              </a:defRPr>
            </a:lvl1pPr>
            <a:lvl2pPr eaLnBrk="1" hangingPunct="1">
              <a:lnSpc>
                <a:spcPct val="90000"/>
              </a:lnSpc>
              <a:defRPr sz="4401" b="1">
                <a:solidFill>
                  <a:srgbClr val="306CB0"/>
                </a:solidFill>
              </a:defRPr>
            </a:lvl2pPr>
            <a:lvl3pPr eaLnBrk="1" hangingPunct="1">
              <a:lnSpc>
                <a:spcPct val="90000"/>
              </a:lnSpc>
              <a:defRPr sz="4401" b="1">
                <a:solidFill>
                  <a:srgbClr val="306CB0"/>
                </a:solidFill>
              </a:defRPr>
            </a:lvl3pPr>
            <a:lvl4pPr eaLnBrk="1" hangingPunct="1">
              <a:lnSpc>
                <a:spcPct val="90000"/>
              </a:lnSpc>
              <a:defRPr sz="4401" b="1">
                <a:solidFill>
                  <a:srgbClr val="306CB0"/>
                </a:solidFill>
              </a:defRPr>
            </a:lvl4pPr>
            <a:lvl5pPr eaLnBrk="1" hangingPunct="1">
              <a:lnSpc>
                <a:spcPct val="90000"/>
              </a:lnSpc>
              <a:defRPr sz="4401" b="1">
                <a:solidFill>
                  <a:srgbClr val="306CB0"/>
                </a:solidFill>
              </a:defRPr>
            </a:lvl5pPr>
            <a:lvl6pPr marL="457232" fontAlgn="base">
              <a:lnSpc>
                <a:spcPct val="90000"/>
              </a:lnSpc>
              <a:spcBef>
                <a:spcPct val="0"/>
              </a:spcBef>
              <a:spcAft>
                <a:spcPct val="0"/>
              </a:spcAft>
              <a:defRPr sz="4401" b="1">
                <a:solidFill>
                  <a:srgbClr val="306CB0"/>
                </a:solidFill>
              </a:defRPr>
            </a:lvl6pPr>
            <a:lvl7pPr marL="914466" fontAlgn="base">
              <a:lnSpc>
                <a:spcPct val="90000"/>
              </a:lnSpc>
              <a:spcBef>
                <a:spcPct val="0"/>
              </a:spcBef>
              <a:spcAft>
                <a:spcPct val="0"/>
              </a:spcAft>
              <a:defRPr sz="4401" b="1">
                <a:solidFill>
                  <a:srgbClr val="306CB0"/>
                </a:solidFill>
              </a:defRPr>
            </a:lvl7pPr>
            <a:lvl8pPr marL="1371698" fontAlgn="base">
              <a:lnSpc>
                <a:spcPct val="90000"/>
              </a:lnSpc>
              <a:spcBef>
                <a:spcPct val="0"/>
              </a:spcBef>
              <a:spcAft>
                <a:spcPct val="0"/>
              </a:spcAft>
              <a:defRPr sz="4401" b="1">
                <a:solidFill>
                  <a:srgbClr val="306CB0"/>
                </a:solidFill>
              </a:defRPr>
            </a:lvl8pPr>
            <a:lvl9pPr marL="1828931" fontAlgn="base">
              <a:lnSpc>
                <a:spcPct val="90000"/>
              </a:lnSpc>
              <a:spcBef>
                <a:spcPct val="0"/>
              </a:spcBef>
              <a:spcAft>
                <a:spcPct val="0"/>
              </a:spcAft>
              <a:defRPr sz="4401" b="1">
                <a:solidFill>
                  <a:srgbClr val="306CB0"/>
                </a:solidFill>
              </a:defRPr>
            </a:lvl9pPr>
          </a:lstStyle>
          <a:p>
            <a:r>
              <a:rPr lang="en-US" dirty="0"/>
              <a:t>Irrigation System Examples</a:t>
            </a:r>
          </a:p>
        </p:txBody>
      </p:sp>
    </p:spTree>
    <p:extLst>
      <p:ext uri="{BB962C8B-B14F-4D97-AF65-F5344CB8AC3E}">
        <p14:creationId xmlns:p14="http://schemas.microsoft.com/office/powerpoint/2010/main" val="4188869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74B8EA-26BD-24E5-D970-B73EBA537418}"/>
              </a:ext>
            </a:extLst>
          </p:cNvPr>
          <p:cNvSpPr>
            <a:spLocks noGrp="1"/>
          </p:cNvSpPr>
          <p:nvPr>
            <p:ph type="title"/>
          </p:nvPr>
        </p:nvSpPr>
        <p:spPr/>
        <p:txBody>
          <a:bodyPr/>
          <a:lstStyle/>
          <a:p>
            <a:r>
              <a:rPr lang="en-US" dirty="0"/>
              <a:t>Field Boundaries</a:t>
            </a:r>
          </a:p>
        </p:txBody>
      </p:sp>
      <p:sp>
        <p:nvSpPr>
          <p:cNvPr id="9" name="Text Placeholder 8">
            <a:extLst>
              <a:ext uri="{FF2B5EF4-FFF2-40B4-BE49-F238E27FC236}">
                <a16:creationId xmlns:a16="http://schemas.microsoft.com/office/drawing/2014/main" id="{8F99BFD6-3FC9-55DE-CEE9-95A817ED4F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5597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CE7482-A6CC-2325-D9EE-9A0BB7ABB08B}"/>
              </a:ext>
            </a:extLst>
          </p:cNvPr>
          <p:cNvSpPr>
            <a:spLocks noGrp="1"/>
          </p:cNvSpPr>
          <p:nvPr>
            <p:ph type="title"/>
          </p:nvPr>
        </p:nvSpPr>
        <p:spPr/>
        <p:txBody>
          <a:bodyPr/>
          <a:lstStyle/>
          <a:p>
            <a:r>
              <a:rPr lang="en-US" dirty="0"/>
              <a:t>Field Boundary Working Groups</a:t>
            </a:r>
          </a:p>
        </p:txBody>
      </p:sp>
      <p:sp>
        <p:nvSpPr>
          <p:cNvPr id="6" name="Content Placeholder 5">
            <a:extLst>
              <a:ext uri="{FF2B5EF4-FFF2-40B4-BE49-F238E27FC236}">
                <a16:creationId xmlns:a16="http://schemas.microsoft.com/office/drawing/2014/main" id="{1028C474-406B-E45A-A187-309AEE1654C6}"/>
              </a:ext>
            </a:extLst>
          </p:cNvPr>
          <p:cNvSpPr>
            <a:spLocks noGrp="1"/>
          </p:cNvSpPr>
          <p:nvPr>
            <p:ph sz="half" idx="1"/>
          </p:nvPr>
        </p:nvSpPr>
        <p:spPr>
          <a:xfrm>
            <a:off x="838199" y="1825625"/>
            <a:ext cx="5430715" cy="4540006"/>
          </a:xfrm>
        </p:spPr>
        <p:txBody>
          <a:bodyPr>
            <a:normAutofit fontScale="85000" lnSpcReduction="20000"/>
          </a:bodyPr>
          <a:lstStyle/>
          <a:p>
            <a:pPr>
              <a:lnSpc>
                <a:spcPct val="120000"/>
              </a:lnSpc>
            </a:pPr>
            <a:r>
              <a:rPr lang="en-US" dirty="0"/>
              <a:t>Purpose</a:t>
            </a:r>
          </a:p>
          <a:p>
            <a:pPr lvl="1">
              <a:lnSpc>
                <a:spcPct val="120000"/>
              </a:lnSpc>
            </a:pPr>
            <a:r>
              <a:rPr lang="en-US" dirty="0"/>
              <a:t>An unambiguous, core definition of a field and field boundary that can serve as the basis for different business use cases, can reduce effort and confusion across the value chain</a:t>
            </a:r>
          </a:p>
          <a:p>
            <a:pPr lvl="1">
              <a:lnSpc>
                <a:spcPct val="120000"/>
              </a:lnSpc>
            </a:pPr>
            <a:r>
              <a:rPr lang="en-US" dirty="0"/>
              <a:t>Preserving the meaning of that core definition, while adding relative meaning for different use cases </a:t>
            </a:r>
          </a:p>
          <a:p>
            <a:pPr lvl="1">
              <a:lnSpc>
                <a:spcPct val="120000"/>
              </a:lnSpc>
            </a:pPr>
            <a:r>
              <a:rPr lang="en-US" dirty="0"/>
              <a:t>Enable farmers to share their field data without having to learn a multitude of terms and meanings</a:t>
            </a:r>
          </a:p>
          <a:p>
            <a:pPr lvl="1">
              <a:lnSpc>
                <a:spcPct val="120000"/>
              </a:lnSpc>
            </a:pPr>
            <a:r>
              <a:rPr lang="en-US" dirty="0"/>
              <a:t>Assist in traceability efforts</a:t>
            </a:r>
          </a:p>
          <a:p>
            <a:pPr>
              <a:lnSpc>
                <a:spcPct val="120000"/>
              </a:lnSpc>
            </a:pPr>
            <a:endParaRPr lang="en-US" dirty="0"/>
          </a:p>
        </p:txBody>
      </p:sp>
      <p:pic>
        <p:nvPicPr>
          <p:cNvPr id="10" name="Content Placeholder 9">
            <a:extLst>
              <a:ext uri="{FF2B5EF4-FFF2-40B4-BE49-F238E27FC236}">
                <a16:creationId xmlns:a16="http://schemas.microsoft.com/office/drawing/2014/main" id="{95EB124E-7438-158E-04B2-D055CA43B63A}"/>
              </a:ext>
            </a:extLst>
          </p:cNvPr>
          <p:cNvPicPr>
            <a:picLocks noGrp="1" noChangeAspect="1"/>
          </p:cNvPicPr>
          <p:nvPr>
            <p:ph sz="half" idx="2"/>
          </p:nvPr>
        </p:nvPicPr>
        <p:blipFill>
          <a:blip r:embed="rId2"/>
          <a:stretch>
            <a:fillRect/>
          </a:stretch>
        </p:blipFill>
        <p:spPr>
          <a:xfrm>
            <a:off x="7088701" y="1825625"/>
            <a:ext cx="2534248" cy="3293130"/>
          </a:xfrm>
        </p:spPr>
      </p:pic>
      <p:pic>
        <p:nvPicPr>
          <p:cNvPr id="12" name="Picture 11">
            <a:extLst>
              <a:ext uri="{FF2B5EF4-FFF2-40B4-BE49-F238E27FC236}">
                <a16:creationId xmlns:a16="http://schemas.microsoft.com/office/drawing/2014/main" id="{CF692147-1DCB-A5E7-626E-07578586D0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23108" y="2648883"/>
            <a:ext cx="1941924" cy="2704822"/>
          </a:xfrm>
          <a:prstGeom prst="rect">
            <a:avLst/>
          </a:prstGeom>
          <a:ln w="63500">
            <a:solidFill>
              <a:srgbClr val="FF00FF"/>
            </a:solidFill>
          </a:ln>
        </p:spPr>
      </p:pic>
      <p:cxnSp>
        <p:nvCxnSpPr>
          <p:cNvPr id="14" name="Straight Connector 13">
            <a:extLst>
              <a:ext uri="{FF2B5EF4-FFF2-40B4-BE49-F238E27FC236}">
                <a16:creationId xmlns:a16="http://schemas.microsoft.com/office/drawing/2014/main" id="{1E229176-2D4F-2722-1EEC-CA33ED412F46}"/>
              </a:ext>
            </a:extLst>
          </p:cNvPr>
          <p:cNvCxnSpPr>
            <a:cxnSpLocks/>
          </p:cNvCxnSpPr>
          <p:nvPr/>
        </p:nvCxnSpPr>
        <p:spPr>
          <a:xfrm flipH="1" flipV="1">
            <a:off x="8634953" y="1825625"/>
            <a:ext cx="2630079" cy="785600"/>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338C10-DB77-2320-801C-EB2A9401A7C0}"/>
              </a:ext>
            </a:extLst>
          </p:cNvPr>
          <p:cNvCxnSpPr>
            <a:cxnSpLocks/>
          </p:cNvCxnSpPr>
          <p:nvPr/>
        </p:nvCxnSpPr>
        <p:spPr>
          <a:xfrm flipH="1" flipV="1">
            <a:off x="7681025" y="3151188"/>
            <a:ext cx="1642083" cy="2240175"/>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3FBA6D6-AC70-7D4A-DC09-44F3BF547489}"/>
              </a:ext>
            </a:extLst>
          </p:cNvPr>
          <p:cNvSpPr/>
          <p:nvPr/>
        </p:nvSpPr>
        <p:spPr>
          <a:xfrm>
            <a:off x="7681025" y="1825625"/>
            <a:ext cx="953928" cy="1325563"/>
          </a:xfrm>
          <a:prstGeom prst="rect">
            <a:avLst/>
          </a:prstGeom>
          <a:noFill/>
          <a:ln w="63500">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3443773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745B-49D4-4B6D-3D83-03A5423F4BBC}"/>
              </a:ext>
            </a:extLst>
          </p:cNvPr>
          <p:cNvSpPr>
            <a:spLocks noGrp="1"/>
          </p:cNvSpPr>
          <p:nvPr>
            <p:ph type="title"/>
          </p:nvPr>
        </p:nvSpPr>
        <p:spPr/>
        <p:txBody>
          <a:bodyPr/>
          <a:lstStyle/>
          <a:p>
            <a:r>
              <a:rPr lang="en-US" dirty="0"/>
              <a:t>Use Cases Documented</a:t>
            </a:r>
          </a:p>
        </p:txBody>
      </p:sp>
      <p:sp>
        <p:nvSpPr>
          <p:cNvPr id="6" name="Rectangle 1">
            <a:extLst>
              <a:ext uri="{FF2B5EF4-FFF2-40B4-BE49-F238E27FC236}">
                <a16:creationId xmlns:a16="http://schemas.microsoft.com/office/drawing/2014/main" id="{BF798CC8-058D-44EF-AEE6-B3ACE6CF8FA1}"/>
              </a:ext>
            </a:extLst>
          </p:cNvPr>
          <p:cNvSpPr>
            <a:spLocks noGrp="1" noChangeArrowheads="1"/>
          </p:cNvSpPr>
          <p:nvPr>
            <p:ph idx="1"/>
          </p:nvPr>
        </p:nvSpPr>
        <p:spPr bwMode="auto">
          <a:xfrm>
            <a:off x="838200" y="1877635"/>
            <a:ext cx="876297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Field Boundary Use Case: Soil testing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Field Boundary Use Case: In-season imagery (remote sensing)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
              </a:rPr>
              <a:t>Field Boundary Use Case: Field operation by farmer</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
              </a:rPr>
              <a:t>Field Boundary Use Case: Custom field operation by 3rd party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6"/>
              </a:rPr>
              <a:t>Field Boundary Use Case: Field attributes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7"/>
              </a:rPr>
              <a:t>Field Boundary Use Case: Autonomous Ground based vehicle operation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8"/>
              </a:rPr>
              <a:t>Field Boundary Use Case: Aerial vehicle operation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9"/>
              </a:rPr>
              <a:t>Field Boundary Use Case: Insurance reporting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0"/>
              </a:rPr>
              <a:t>Field Boundary Use Case: Reporting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1"/>
              </a:rPr>
              <a:t>Field Boundary Use Case: Crop insurance claim</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2"/>
              </a:rPr>
              <a:t>Field Boundary Use Case: Sustainability/carbon reporting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3"/>
              </a:rPr>
              <a:t>Field Boundary Use Case: Traceability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4"/>
              </a:rPr>
              <a:t>Field Boundary Use Case: Multi-cropping: splitting/merging “fields” at different times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5"/>
              </a:rPr>
              <a:t>Field Boundary Use Case: Multi-cropping - Cover Crops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6"/>
              </a:rPr>
              <a:t>Field Boundary Use Case: Plat maps, county, PLSS, and other legal property lines</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75411382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2D58-8050-9495-FADD-4052295E06C6}"/>
              </a:ext>
            </a:extLst>
          </p:cNvPr>
          <p:cNvSpPr>
            <a:spLocks noGrp="1"/>
          </p:cNvSpPr>
          <p:nvPr>
            <p:ph type="title"/>
          </p:nvPr>
        </p:nvSpPr>
        <p:spPr/>
        <p:txBody>
          <a:bodyPr/>
          <a:lstStyle/>
          <a:p>
            <a:r>
              <a:rPr lang="en-US" dirty="0"/>
              <a:t>Definitions</a:t>
            </a:r>
          </a:p>
        </p:txBody>
      </p:sp>
      <p:sp>
        <p:nvSpPr>
          <p:cNvPr id="5" name="Text Placeholder 4">
            <a:extLst>
              <a:ext uri="{FF2B5EF4-FFF2-40B4-BE49-F238E27FC236}">
                <a16:creationId xmlns:a16="http://schemas.microsoft.com/office/drawing/2014/main" id="{AA64E6FC-3768-2EF5-849A-D511263EE5AB}"/>
              </a:ext>
            </a:extLst>
          </p:cNvPr>
          <p:cNvSpPr>
            <a:spLocks noGrp="1"/>
          </p:cNvSpPr>
          <p:nvPr>
            <p:ph type="body" idx="1"/>
          </p:nvPr>
        </p:nvSpPr>
        <p:spPr>
          <a:xfrm>
            <a:off x="839789" y="1205675"/>
            <a:ext cx="5157787" cy="823912"/>
          </a:xfrm>
        </p:spPr>
        <p:txBody>
          <a:bodyPr/>
          <a:lstStyle/>
          <a:p>
            <a:r>
              <a:rPr lang="en-US" dirty="0"/>
              <a:t>Field</a:t>
            </a:r>
          </a:p>
        </p:txBody>
      </p:sp>
      <p:sp>
        <p:nvSpPr>
          <p:cNvPr id="6" name="Content Placeholder 5">
            <a:extLst>
              <a:ext uri="{FF2B5EF4-FFF2-40B4-BE49-F238E27FC236}">
                <a16:creationId xmlns:a16="http://schemas.microsoft.com/office/drawing/2014/main" id="{96C821D2-8C81-83E0-33FC-2A49C6D52677}"/>
              </a:ext>
            </a:extLst>
          </p:cNvPr>
          <p:cNvSpPr>
            <a:spLocks noGrp="1"/>
          </p:cNvSpPr>
          <p:nvPr>
            <p:ph sz="half" idx="2"/>
          </p:nvPr>
        </p:nvSpPr>
        <p:spPr>
          <a:xfrm>
            <a:off x="839789" y="2029587"/>
            <a:ext cx="5157787" cy="3684588"/>
          </a:xfrm>
        </p:spPr>
        <p:txBody>
          <a:bodyPr/>
          <a:lstStyle/>
          <a:p>
            <a:pPr marL="0" indent="0">
              <a:buNone/>
            </a:pPr>
            <a:r>
              <a:rPr lang="en-US" dirty="0"/>
              <a:t>A named and farmer-accepted physical space where production agriculture takes place used to partition and identify data.</a:t>
            </a:r>
          </a:p>
        </p:txBody>
      </p:sp>
      <p:sp>
        <p:nvSpPr>
          <p:cNvPr id="7" name="Text Placeholder 6">
            <a:extLst>
              <a:ext uri="{FF2B5EF4-FFF2-40B4-BE49-F238E27FC236}">
                <a16:creationId xmlns:a16="http://schemas.microsoft.com/office/drawing/2014/main" id="{740149FA-1A61-6830-D5A5-80CF6E4C0BCC}"/>
              </a:ext>
            </a:extLst>
          </p:cNvPr>
          <p:cNvSpPr>
            <a:spLocks noGrp="1"/>
          </p:cNvSpPr>
          <p:nvPr>
            <p:ph type="body" sz="quarter" idx="3"/>
          </p:nvPr>
        </p:nvSpPr>
        <p:spPr>
          <a:xfrm>
            <a:off x="6172201" y="1205675"/>
            <a:ext cx="5183188" cy="823912"/>
          </a:xfrm>
        </p:spPr>
        <p:txBody>
          <a:bodyPr/>
          <a:lstStyle/>
          <a:p>
            <a:r>
              <a:rPr lang="en-US" dirty="0"/>
              <a:t>Field Boundary</a:t>
            </a:r>
          </a:p>
        </p:txBody>
      </p:sp>
      <p:sp>
        <p:nvSpPr>
          <p:cNvPr id="8" name="Content Placeholder 7">
            <a:extLst>
              <a:ext uri="{FF2B5EF4-FFF2-40B4-BE49-F238E27FC236}">
                <a16:creationId xmlns:a16="http://schemas.microsoft.com/office/drawing/2014/main" id="{5CA78F16-F0BF-6BDE-F8B2-3C62E0ADA489}"/>
              </a:ext>
            </a:extLst>
          </p:cNvPr>
          <p:cNvSpPr>
            <a:spLocks noGrp="1"/>
          </p:cNvSpPr>
          <p:nvPr>
            <p:ph sz="quarter" idx="4"/>
          </p:nvPr>
        </p:nvSpPr>
        <p:spPr>
          <a:xfrm>
            <a:off x="6172200" y="2029587"/>
            <a:ext cx="5797295" cy="3684588"/>
          </a:xfrm>
        </p:spPr>
        <p:txBody>
          <a:bodyPr/>
          <a:lstStyle/>
          <a:p>
            <a:pPr marL="0" indent="0">
              <a:buNone/>
            </a:pPr>
            <a:r>
              <a:rPr lang="en-US" dirty="0"/>
              <a:t>A geometry that identifies the geo-spatial coordinates of a field. The boundary can be used to define the area for a particular operation, a particular crop or crops, or for legal purposes. A field can have different boundaries that may vary in geometry based on their specific use but are always either a polygon or multi-polygon.</a:t>
            </a:r>
          </a:p>
        </p:txBody>
      </p:sp>
      <p:sp>
        <p:nvSpPr>
          <p:cNvPr id="3" name="Rectangle 2">
            <a:extLst>
              <a:ext uri="{FF2B5EF4-FFF2-40B4-BE49-F238E27FC236}">
                <a16:creationId xmlns:a16="http://schemas.microsoft.com/office/drawing/2014/main" id="{A8955093-DB1C-7265-C1FB-C5B4A647A85F}"/>
              </a:ext>
            </a:extLst>
          </p:cNvPr>
          <p:cNvSpPr/>
          <p:nvPr/>
        </p:nvSpPr>
        <p:spPr>
          <a:xfrm>
            <a:off x="487094" y="4728995"/>
            <a:ext cx="5326971" cy="923330"/>
          </a:xfrm>
          <a:prstGeom prst="rect">
            <a:avLst/>
          </a:prstGeom>
          <a:noFill/>
        </p:spPr>
        <p:txBody>
          <a:bodyPr wrap="none" lIns="91440" tIns="45720" rIns="91440" bIns="45720">
            <a:spAutoFit/>
          </a:bodyPr>
          <a:lstStyle/>
          <a:p>
            <a:pPr algn="ctr"/>
            <a:r>
              <a:rPr lang="en-US" sz="5400" b="1" dirty="0">
                <a:ln w="0"/>
                <a:solidFill>
                  <a:schemeClr val="accent1"/>
                </a:solidFill>
                <a:effectLst>
                  <a:outerShdw blurRad="38100" dist="25400" dir="5400000" algn="ctr" rotWithShape="0">
                    <a:srgbClr val="6E747A">
                      <a:alpha val="43000"/>
                    </a:srgbClr>
                  </a:outerShdw>
                </a:effectLst>
                <a:hlinkClick r:id="rId2"/>
              </a:rPr>
              <a:t>AgGlossary.org</a:t>
            </a:r>
            <a:endParaRPr lang="en-US" sz="54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71920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41A6-6BA0-1566-7A77-445244F346B8}"/>
              </a:ext>
            </a:extLst>
          </p:cNvPr>
          <p:cNvSpPr>
            <a:spLocks noGrp="1"/>
          </p:cNvSpPr>
          <p:nvPr>
            <p:ph type="title"/>
          </p:nvPr>
        </p:nvSpPr>
        <p:spPr/>
        <p:txBody>
          <a:bodyPr/>
          <a:lstStyle/>
          <a:p>
            <a:r>
              <a:rPr lang="en-US" dirty="0"/>
              <a:t>Field Boundary Categories </a:t>
            </a:r>
          </a:p>
        </p:txBody>
      </p:sp>
      <p:sp>
        <p:nvSpPr>
          <p:cNvPr id="3" name="Content Placeholder 2">
            <a:extLst>
              <a:ext uri="{FF2B5EF4-FFF2-40B4-BE49-F238E27FC236}">
                <a16:creationId xmlns:a16="http://schemas.microsoft.com/office/drawing/2014/main" id="{7D3753F2-8D7E-7923-94B9-AA3CD3E44BD6}"/>
              </a:ext>
            </a:extLst>
          </p:cNvPr>
          <p:cNvSpPr>
            <a:spLocks noGrp="1"/>
          </p:cNvSpPr>
          <p:nvPr>
            <p:ph sz="half" idx="1"/>
          </p:nvPr>
        </p:nvSpPr>
        <p:spPr>
          <a:xfrm>
            <a:off x="838199" y="1501541"/>
            <a:ext cx="5181601" cy="2252312"/>
          </a:xfrm>
        </p:spPr>
        <p:txBody>
          <a:bodyPr>
            <a:noAutofit/>
          </a:bodyPr>
          <a:lstStyle/>
          <a:p>
            <a:pPr marL="0" indent="0">
              <a:buNone/>
            </a:pPr>
            <a:r>
              <a:rPr lang="en-US" sz="2200" b="1" dirty="0"/>
              <a:t>Conceptual Field Boundary</a:t>
            </a:r>
          </a:p>
          <a:p>
            <a:r>
              <a:rPr lang="en-US" sz="2200" dirty="0"/>
              <a:t>This boundary represents how the grower thinks of a field, and what they would share with service providers to allocate information at the highest level of the field concept within their operation.</a:t>
            </a:r>
          </a:p>
        </p:txBody>
      </p:sp>
      <p:sp>
        <p:nvSpPr>
          <p:cNvPr id="5" name="Content Placeholder 4">
            <a:extLst>
              <a:ext uri="{FF2B5EF4-FFF2-40B4-BE49-F238E27FC236}">
                <a16:creationId xmlns:a16="http://schemas.microsoft.com/office/drawing/2014/main" id="{559EAFAC-C79D-445A-30B4-28AC52985142}"/>
              </a:ext>
            </a:extLst>
          </p:cNvPr>
          <p:cNvSpPr>
            <a:spLocks noGrp="1"/>
          </p:cNvSpPr>
          <p:nvPr>
            <p:ph sz="half" idx="2"/>
          </p:nvPr>
        </p:nvSpPr>
        <p:spPr>
          <a:xfrm>
            <a:off x="6172201" y="1501541"/>
            <a:ext cx="5792001" cy="2059806"/>
          </a:xfrm>
        </p:spPr>
        <p:txBody>
          <a:bodyPr>
            <a:noAutofit/>
          </a:bodyPr>
          <a:lstStyle/>
          <a:p>
            <a:pPr marL="0" indent="0">
              <a:buNone/>
            </a:pPr>
            <a:r>
              <a:rPr lang="en-US" sz="2200" b="1" dirty="0"/>
              <a:t>Operational Boundary</a:t>
            </a:r>
          </a:p>
          <a:p>
            <a:r>
              <a:rPr lang="en-US" sz="2200" dirty="0"/>
              <a:t>This boundary represents a management area used for a specific set of field operations as defined by or for the grower and is shared with service providers for field operation execution, analysis, or recommendations. </a:t>
            </a:r>
          </a:p>
        </p:txBody>
      </p:sp>
      <p:sp>
        <p:nvSpPr>
          <p:cNvPr id="6" name="Content Placeholder 2">
            <a:extLst>
              <a:ext uri="{FF2B5EF4-FFF2-40B4-BE49-F238E27FC236}">
                <a16:creationId xmlns:a16="http://schemas.microsoft.com/office/drawing/2014/main" id="{AFA64F8D-DB55-B307-A6B0-624C37410C7C}"/>
              </a:ext>
            </a:extLst>
          </p:cNvPr>
          <p:cNvSpPr txBox="1">
            <a:spLocks/>
          </p:cNvSpPr>
          <p:nvPr/>
        </p:nvSpPr>
        <p:spPr bwMode="auto">
          <a:xfrm>
            <a:off x="914400" y="3927107"/>
            <a:ext cx="5181600" cy="222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228617" indent="-228617" algn="l" rtl="0" eaLnBrk="0" fontAlgn="base" hangingPunct="0">
              <a:lnSpc>
                <a:spcPct val="90000"/>
              </a:lnSpc>
              <a:spcBef>
                <a:spcPts val="1000"/>
              </a:spcBef>
              <a:spcAft>
                <a:spcPct val="0"/>
              </a:spcAft>
              <a:buClr>
                <a:srgbClr val="306CB0"/>
              </a:buClr>
              <a:buFont typeface="Wingdings" pitchFamily="2" charset="2"/>
              <a:buChar char="§"/>
              <a:defRPr sz="2801" kern="1200">
                <a:solidFill>
                  <a:schemeClr val="tx1"/>
                </a:solidFill>
                <a:latin typeface="+mn-lt"/>
                <a:ea typeface="+mn-ea"/>
                <a:cs typeface="+mn-cs"/>
              </a:defRPr>
            </a:lvl1pPr>
            <a:lvl2pPr marL="685849" indent="-228617" algn="l" rtl="0" eaLnBrk="0" fontAlgn="base" hangingPunct="0">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82" indent="-228617" algn="l" rtl="0" eaLnBrk="0" fontAlgn="base" hangingPunct="0">
              <a:lnSpc>
                <a:spcPct val="90000"/>
              </a:lnSpc>
              <a:spcBef>
                <a:spcPts val="500"/>
              </a:spcBef>
              <a:spcAft>
                <a:spcPct val="0"/>
              </a:spcAft>
              <a:buClr>
                <a:srgbClr val="306CB0"/>
              </a:buClr>
              <a:buFont typeface="Wingdings" pitchFamily="2" charset="2"/>
              <a:buChar char="§"/>
              <a:defRPr sz="2001" kern="1200">
                <a:solidFill>
                  <a:schemeClr val="tx1"/>
                </a:solidFill>
                <a:latin typeface="+mn-lt"/>
                <a:ea typeface="+mn-ea"/>
                <a:cs typeface="+mn-cs"/>
              </a:defRPr>
            </a:lvl3pPr>
            <a:lvl4pPr marL="1600315" indent="-228617" algn="l" rtl="0" eaLnBrk="0" fontAlgn="base" hangingPunct="0">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547" indent="-228617" algn="l" rtl="0" eaLnBrk="0" fontAlgn="base" hangingPunct="0">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Economic Defined Boundary</a:t>
            </a:r>
          </a:p>
          <a:p>
            <a:r>
              <a:rPr lang="en-US" dirty="0"/>
              <a:t>This boundary is used to define, plan, and analyze a field for business purposes as defined by or for the grower. Use examples would include greenhouse gas/sustainability/traceability programs, ownership/splits, and billing</a:t>
            </a:r>
          </a:p>
        </p:txBody>
      </p:sp>
      <p:sp>
        <p:nvSpPr>
          <p:cNvPr id="7" name="Content Placeholder 4">
            <a:extLst>
              <a:ext uri="{FF2B5EF4-FFF2-40B4-BE49-F238E27FC236}">
                <a16:creationId xmlns:a16="http://schemas.microsoft.com/office/drawing/2014/main" id="{C2EA984F-BB13-0B5B-B090-C50C749132A5}"/>
              </a:ext>
            </a:extLst>
          </p:cNvPr>
          <p:cNvSpPr txBox="1">
            <a:spLocks/>
          </p:cNvSpPr>
          <p:nvPr/>
        </p:nvSpPr>
        <p:spPr bwMode="auto">
          <a:xfrm>
            <a:off x="6314172" y="3927106"/>
            <a:ext cx="5259406" cy="222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228617" indent="-228617" algn="l" rtl="0" eaLnBrk="0" fontAlgn="base" hangingPunct="0">
              <a:lnSpc>
                <a:spcPct val="90000"/>
              </a:lnSpc>
              <a:spcBef>
                <a:spcPts val="1000"/>
              </a:spcBef>
              <a:spcAft>
                <a:spcPct val="0"/>
              </a:spcAft>
              <a:buClr>
                <a:srgbClr val="306CB0"/>
              </a:buClr>
              <a:buFont typeface="Wingdings" pitchFamily="2" charset="2"/>
              <a:buChar char="§"/>
              <a:defRPr sz="2801" kern="1200">
                <a:solidFill>
                  <a:schemeClr val="tx1"/>
                </a:solidFill>
                <a:latin typeface="+mn-lt"/>
                <a:ea typeface="+mn-ea"/>
                <a:cs typeface="+mn-cs"/>
              </a:defRPr>
            </a:lvl1pPr>
            <a:lvl2pPr marL="685849" indent="-228617" algn="l" rtl="0" eaLnBrk="0" fontAlgn="base" hangingPunct="0">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82" indent="-228617" algn="l" rtl="0" eaLnBrk="0" fontAlgn="base" hangingPunct="0">
              <a:lnSpc>
                <a:spcPct val="90000"/>
              </a:lnSpc>
              <a:spcBef>
                <a:spcPts val="500"/>
              </a:spcBef>
              <a:spcAft>
                <a:spcPct val="0"/>
              </a:spcAft>
              <a:buClr>
                <a:srgbClr val="306CB0"/>
              </a:buClr>
              <a:buFont typeface="Wingdings" pitchFamily="2" charset="2"/>
              <a:buChar char="§"/>
              <a:defRPr sz="2001" kern="1200">
                <a:solidFill>
                  <a:schemeClr val="tx1"/>
                </a:solidFill>
                <a:latin typeface="+mn-lt"/>
                <a:ea typeface="+mn-ea"/>
                <a:cs typeface="+mn-cs"/>
              </a:defRPr>
            </a:lvl3pPr>
            <a:lvl4pPr marL="1600315" indent="-228617" algn="l" rtl="0" eaLnBrk="0" fontAlgn="base" hangingPunct="0">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547" indent="-228617" algn="l" rtl="0" eaLnBrk="0" fontAlgn="base" hangingPunct="0">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Administrative Received Boundary</a:t>
            </a:r>
          </a:p>
          <a:p>
            <a:r>
              <a:rPr lang="en-US" dirty="0"/>
              <a:t>This boundary is used to organize data that is defined by some other authority and is generally not easy to change. Use examples include government programs, insurance, and legal land description.</a:t>
            </a:r>
          </a:p>
          <a:p>
            <a:endParaRPr lang="en-US" dirty="0"/>
          </a:p>
        </p:txBody>
      </p:sp>
    </p:spTree>
    <p:extLst>
      <p:ext uri="{BB962C8B-B14F-4D97-AF65-F5344CB8AC3E}">
        <p14:creationId xmlns:p14="http://schemas.microsoft.com/office/powerpoint/2010/main" val="2789980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31E5-C4F9-78B0-488C-28C7F6351A14}"/>
              </a:ext>
            </a:extLst>
          </p:cNvPr>
          <p:cNvSpPr>
            <a:spLocks noGrp="1"/>
          </p:cNvSpPr>
          <p:nvPr>
            <p:ph type="title"/>
          </p:nvPr>
        </p:nvSpPr>
        <p:spPr/>
        <p:txBody>
          <a:bodyPr/>
          <a:lstStyle/>
          <a:p>
            <a:r>
              <a:rPr lang="en-US" dirty="0"/>
              <a:t>Field Boundary Working Groups</a:t>
            </a:r>
          </a:p>
        </p:txBody>
      </p:sp>
      <p:sp>
        <p:nvSpPr>
          <p:cNvPr id="3" name="Content Placeholder 2">
            <a:extLst>
              <a:ext uri="{FF2B5EF4-FFF2-40B4-BE49-F238E27FC236}">
                <a16:creationId xmlns:a16="http://schemas.microsoft.com/office/drawing/2014/main" id="{290EB516-8C05-EB67-E080-A8F113CEE041}"/>
              </a:ext>
            </a:extLst>
          </p:cNvPr>
          <p:cNvSpPr>
            <a:spLocks noGrp="1"/>
          </p:cNvSpPr>
          <p:nvPr>
            <p:ph sz="half" idx="1"/>
          </p:nvPr>
        </p:nvSpPr>
        <p:spPr/>
        <p:txBody>
          <a:bodyPr/>
          <a:lstStyle/>
          <a:p>
            <a:r>
              <a:rPr lang="en-US" dirty="0"/>
              <a:t>Series of Working Groups</a:t>
            </a:r>
          </a:p>
          <a:p>
            <a:pPr lvl="1"/>
            <a:r>
              <a:rPr lang="en-US" dirty="0"/>
              <a:t>Use Cases, Terms &amp; Definitions</a:t>
            </a:r>
          </a:p>
          <a:p>
            <a:pPr lvl="1"/>
            <a:r>
              <a:rPr lang="en-US" dirty="0"/>
              <a:t>GNSS Accuracy</a:t>
            </a:r>
          </a:p>
          <a:p>
            <a:pPr lvl="1" eaLnBrk="1" hangingPunct="1"/>
            <a:r>
              <a:rPr lang="en-US" altLang="en-US" dirty="0"/>
              <a:t>Boundary Accuracy?</a:t>
            </a:r>
          </a:p>
          <a:p>
            <a:pPr lvl="1" eaLnBrk="1" hangingPunct="1"/>
            <a:r>
              <a:rPr lang="en-US" altLang="en-US" dirty="0"/>
              <a:t>Buffer zone creation/sharing?</a:t>
            </a:r>
          </a:p>
          <a:p>
            <a:pPr lvl="1" eaLnBrk="1" hangingPunct="1"/>
            <a:r>
              <a:rPr lang="en-US" altLang="en-US" dirty="0"/>
              <a:t>Boundary/Field Identifier? </a:t>
            </a:r>
          </a:p>
          <a:p>
            <a:pPr lvl="1" eaLnBrk="1" hangingPunct="1"/>
            <a:r>
              <a:rPr lang="en-US" altLang="en-US" dirty="0"/>
              <a:t>Format?</a:t>
            </a:r>
          </a:p>
          <a:p>
            <a:pPr lvl="1" eaLnBrk="1" hangingPunct="1"/>
            <a:r>
              <a:rPr lang="en-US" altLang="en-US" dirty="0"/>
              <a:t>…</a:t>
            </a:r>
          </a:p>
          <a:p>
            <a:pPr lvl="1"/>
            <a:endParaRPr lang="en-US" dirty="0"/>
          </a:p>
          <a:p>
            <a:pPr lvl="1"/>
            <a:endParaRPr lang="en-US" dirty="0"/>
          </a:p>
        </p:txBody>
      </p:sp>
      <p:pic>
        <p:nvPicPr>
          <p:cNvPr id="6" name="Content Placeholder 3">
            <a:extLst>
              <a:ext uri="{FF2B5EF4-FFF2-40B4-BE49-F238E27FC236}">
                <a16:creationId xmlns:a16="http://schemas.microsoft.com/office/drawing/2014/main" id="{62801677-48F6-E70C-EB8D-BC94B309C58F}"/>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72200" y="2545482"/>
            <a:ext cx="5181600" cy="2911623"/>
          </a:xfrm>
        </p:spPr>
      </p:pic>
    </p:spTree>
    <p:extLst>
      <p:ext uri="{BB962C8B-B14F-4D97-AF65-F5344CB8AC3E}">
        <p14:creationId xmlns:p14="http://schemas.microsoft.com/office/powerpoint/2010/main" val="1911929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5651C8-0111-776C-2E80-9D2717D840F1}"/>
              </a:ext>
            </a:extLst>
          </p:cNvPr>
          <p:cNvSpPr>
            <a:spLocks noGrp="1"/>
          </p:cNvSpPr>
          <p:nvPr>
            <p:ph type="title"/>
          </p:nvPr>
        </p:nvSpPr>
        <p:spPr/>
        <p:txBody>
          <a:bodyPr/>
          <a:lstStyle/>
          <a:p>
            <a:r>
              <a:rPr lang="en-US" dirty="0"/>
              <a:t>Other Planned/Potential Future WG’s </a:t>
            </a:r>
          </a:p>
        </p:txBody>
      </p:sp>
      <p:sp>
        <p:nvSpPr>
          <p:cNvPr id="2" name="Content Placeholder 1">
            <a:extLst>
              <a:ext uri="{FF2B5EF4-FFF2-40B4-BE49-F238E27FC236}">
                <a16:creationId xmlns:a16="http://schemas.microsoft.com/office/drawing/2014/main" id="{0AE09127-81CA-54CC-970F-25C482E36C4A}"/>
              </a:ext>
            </a:extLst>
          </p:cNvPr>
          <p:cNvSpPr>
            <a:spLocks noGrp="1"/>
          </p:cNvSpPr>
          <p:nvPr>
            <p:ph idx="1"/>
          </p:nvPr>
        </p:nvSpPr>
        <p:spPr>
          <a:xfrm>
            <a:off x="838200" y="1459149"/>
            <a:ext cx="10515601" cy="5033724"/>
          </a:xfrm>
        </p:spPr>
        <p:txBody>
          <a:bodyPr>
            <a:normAutofit fontScale="62500" lnSpcReduction="20000"/>
          </a:bodyPr>
          <a:lstStyle/>
          <a:p>
            <a:r>
              <a:rPr lang="en-US" dirty="0"/>
              <a:t>Weather and forecast data standardized API</a:t>
            </a:r>
          </a:p>
          <a:p>
            <a:pPr lvl="1"/>
            <a:r>
              <a:rPr lang="en-US" dirty="0"/>
              <a:t>Standardized interface for sharing weather and forecast data</a:t>
            </a:r>
          </a:p>
          <a:p>
            <a:r>
              <a:rPr lang="en-US" dirty="0"/>
              <a:t>Settlement sheet</a:t>
            </a:r>
          </a:p>
          <a:p>
            <a:pPr lvl="1"/>
            <a:r>
              <a:rPr lang="en-US" dirty="0"/>
              <a:t>Building off Scale Ticket effort to define a standardized digital settlement sheet</a:t>
            </a:r>
          </a:p>
          <a:p>
            <a:r>
              <a:rPr lang="en-US" dirty="0"/>
              <a:t>Dairy Feed and Ration Use Case Documentation</a:t>
            </a:r>
          </a:p>
          <a:p>
            <a:pPr lvl="1"/>
            <a:r>
              <a:rPr lang="en-US" dirty="0"/>
              <a:t>Document use cases, data requirements, processes related to data exchange for dairy feed</a:t>
            </a:r>
          </a:p>
          <a:p>
            <a:r>
              <a:rPr lang="en-US" dirty="0" err="1"/>
              <a:t>Agrisemantics</a:t>
            </a:r>
            <a:r>
              <a:rPr lang="en-US" dirty="0"/>
              <a:t>: Common controlled vocabularies</a:t>
            </a:r>
          </a:p>
          <a:p>
            <a:pPr lvl="1"/>
            <a:r>
              <a:rPr lang="en-US" dirty="0"/>
              <a:t>Find/create common controlled vocabularies identified common between multiple WG’s</a:t>
            </a:r>
          </a:p>
          <a:p>
            <a:r>
              <a:rPr lang="en-US" dirty="0" err="1"/>
              <a:t>Agrisemantics</a:t>
            </a:r>
            <a:r>
              <a:rPr lang="en-US" dirty="0"/>
              <a:t>: Budgeting &amp; infrastructure</a:t>
            </a:r>
          </a:p>
          <a:p>
            <a:pPr lvl="1"/>
            <a:r>
              <a:rPr lang="en-US" dirty="0"/>
              <a:t>Evaluations of costs/benefits of various semantic resource management tool implementations </a:t>
            </a:r>
          </a:p>
          <a:p>
            <a:r>
              <a:rPr lang="en-US" dirty="0"/>
              <a:t>Data Ethics, </a:t>
            </a:r>
            <a:r>
              <a:rPr lang="en-US" dirty="0" err="1"/>
              <a:t>Permissioning</a:t>
            </a:r>
            <a:r>
              <a:rPr lang="en-US" dirty="0"/>
              <a:t> and Stewardship</a:t>
            </a:r>
          </a:p>
          <a:p>
            <a:pPr lvl="1"/>
            <a:r>
              <a:rPr lang="en-US" dirty="0"/>
              <a:t>Update the data privacy whitepaper with the latest views pertaining to data access </a:t>
            </a:r>
            <a:r>
              <a:rPr lang="en-US" dirty="0" err="1"/>
              <a:t>permissioning</a:t>
            </a:r>
            <a:r>
              <a:rPr lang="en-US" dirty="0"/>
              <a:t> and stewardship</a:t>
            </a:r>
          </a:p>
          <a:p>
            <a:r>
              <a:rPr lang="en-US" dirty="0"/>
              <a:t>ASN (Advanced Ship Notice): Farmer to elevator/processor</a:t>
            </a:r>
          </a:p>
          <a:p>
            <a:pPr lvl="1"/>
            <a:r>
              <a:rPr lang="en-US" dirty="0"/>
              <a:t>Standardized message for an advanced ship notice from a farm to elevator/processor</a:t>
            </a:r>
          </a:p>
          <a:p>
            <a:r>
              <a:rPr lang="en-US" dirty="0"/>
              <a:t>Scale head to ERP interface</a:t>
            </a:r>
          </a:p>
          <a:p>
            <a:pPr lvl="1"/>
            <a:r>
              <a:rPr lang="en-US" dirty="0"/>
              <a:t>Standardized interface between scale heads and ERP systems</a:t>
            </a:r>
          </a:p>
          <a:p>
            <a:r>
              <a:rPr lang="en-US" dirty="0" err="1"/>
              <a:t>ShippedItemInstance</a:t>
            </a:r>
            <a:r>
              <a:rPr lang="en-US" dirty="0"/>
              <a:t> gap check for crop protection, crop nutrition</a:t>
            </a:r>
          </a:p>
          <a:p>
            <a:pPr lvl="1"/>
            <a:r>
              <a:rPr lang="en-US" dirty="0"/>
              <a:t>Review </a:t>
            </a:r>
            <a:r>
              <a:rPr lang="en-US" dirty="0" err="1"/>
              <a:t>ShippedItemInstance</a:t>
            </a:r>
            <a:r>
              <a:rPr lang="en-US" dirty="0"/>
              <a:t> for support of crop nutrition and/or crop protection products</a:t>
            </a:r>
          </a:p>
        </p:txBody>
      </p:sp>
    </p:spTree>
    <p:extLst>
      <p:ext uri="{BB962C8B-B14F-4D97-AF65-F5344CB8AC3E}">
        <p14:creationId xmlns:p14="http://schemas.microsoft.com/office/powerpoint/2010/main" val="399191549"/>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1">
            <a:extLst>
              <a:ext uri="{FF2B5EF4-FFF2-40B4-BE49-F238E27FC236}">
                <a16:creationId xmlns:a16="http://schemas.microsoft.com/office/drawing/2014/main" id="{9283A04C-98BC-E81C-D8D9-E7BD42A6022D}"/>
              </a:ext>
            </a:extLst>
          </p:cNvPr>
          <p:cNvSpPr>
            <a:spLocks noGrp="1" noChangeArrowheads="1"/>
          </p:cNvSpPr>
          <p:nvPr>
            <p:ph type="title"/>
          </p:nvPr>
        </p:nvSpPr>
        <p:spPr/>
        <p:txBody>
          <a:bodyPr/>
          <a:lstStyle/>
          <a:p>
            <a:pPr eaLnBrk="1" hangingPunct="1"/>
            <a:r>
              <a:rPr lang="en-US" altLang="en-US" dirty="0"/>
              <a:t>Questions</a:t>
            </a:r>
          </a:p>
        </p:txBody>
      </p:sp>
      <p:sp>
        <p:nvSpPr>
          <p:cNvPr id="2" name="Text Placeholder 1">
            <a:extLst>
              <a:ext uri="{FF2B5EF4-FFF2-40B4-BE49-F238E27FC236}">
                <a16:creationId xmlns:a16="http://schemas.microsoft.com/office/drawing/2014/main" id="{8D80F226-BD0D-7719-1ED6-1D2664076681}"/>
              </a:ext>
            </a:extLst>
          </p:cNvPr>
          <p:cNvSpPr>
            <a:spLocks noGrp="1"/>
          </p:cNvSpPr>
          <p:nvPr>
            <p:ph type="body"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AgGateway teams work to enable:</a:t>
            </a:r>
          </a:p>
        </p:txBody>
      </p:sp>
      <p:sp>
        <p:nvSpPr>
          <p:cNvPr id="3" name="Content Placeholder 2"/>
          <p:cNvSpPr>
            <a:spLocks noGrp="1"/>
          </p:cNvSpPr>
          <p:nvPr>
            <p:ph idx="1"/>
          </p:nvPr>
        </p:nvSpPr>
        <p:spPr>
          <a:xfrm>
            <a:off x="508000" y="1397000"/>
            <a:ext cx="5181600" cy="4470400"/>
          </a:xfrm>
        </p:spPr>
        <p:txBody>
          <a:bodyPr>
            <a:normAutofit/>
          </a:bodyPr>
          <a:lstStyle/>
          <a:p>
            <a:pPr marL="0" indent="0">
              <a:buNone/>
            </a:pPr>
            <a:endParaRPr lang="en-US" sz="1000" dirty="0"/>
          </a:p>
          <a:p>
            <a:pPr lvl="1"/>
            <a:r>
              <a:rPr lang="en-US" sz="2800" dirty="0">
                <a:latin typeface="Arial" panose="020B0604020202020204" pitchFamily="34" charset="0"/>
                <a:cs typeface="Arial" panose="020B0604020202020204" pitchFamily="34" charset="0"/>
              </a:rPr>
              <a:t>More transparent and efficient supply chain processes</a:t>
            </a:r>
          </a:p>
          <a:p>
            <a:pPr lvl="1"/>
            <a:r>
              <a:rPr lang="en-US" sz="2800" dirty="0">
                <a:latin typeface="Arial" panose="020B0604020202020204" pitchFamily="34" charset="0"/>
                <a:cs typeface="Arial" panose="020B0604020202020204" pitchFamily="34" charset="0"/>
              </a:rPr>
              <a:t>Seamless exchange of data between different systems</a:t>
            </a:r>
          </a:p>
          <a:p>
            <a:pPr lvl="1"/>
            <a:r>
              <a:rPr lang="en-US" sz="2800" dirty="0">
                <a:latin typeface="Arial" panose="020B0604020202020204" pitchFamily="34" charset="0"/>
                <a:cs typeface="Arial" panose="020B0604020202020204" pitchFamily="34" charset="0"/>
              </a:rPr>
              <a:t>Ability to leverage data to increase profitability and sustainability.</a:t>
            </a:r>
          </a:p>
        </p:txBody>
      </p:sp>
      <p:pic>
        <p:nvPicPr>
          <p:cNvPr id="5" name="Picture 4">
            <a:extLst>
              <a:ext uri="{FF2B5EF4-FFF2-40B4-BE49-F238E27FC236}">
                <a16:creationId xmlns:a16="http://schemas.microsoft.com/office/drawing/2014/main" id="{3FC01539-B349-4527-997A-C1C84D01D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8400" y="1498600"/>
            <a:ext cx="3759200" cy="2506448"/>
          </a:xfrm>
          <a:prstGeom prst="rect">
            <a:avLst/>
          </a:prstGeom>
        </p:spPr>
      </p:pic>
      <p:pic>
        <p:nvPicPr>
          <p:cNvPr id="6" name="Picture 5" descr="A group of people sitting around a table&#10;&#10;Description automatically generated with medium confidence">
            <a:extLst>
              <a:ext uri="{FF2B5EF4-FFF2-40B4-BE49-F238E27FC236}">
                <a16:creationId xmlns:a16="http://schemas.microsoft.com/office/drawing/2014/main" id="{7BB28E63-FC52-4ADF-869B-261B219062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9601" y="3733801"/>
            <a:ext cx="3759199" cy="2504567"/>
          </a:xfrm>
          <a:prstGeom prst="rect">
            <a:avLst/>
          </a:prstGeom>
        </p:spPr>
      </p:pic>
    </p:spTree>
    <p:extLst>
      <p:ext uri="{BB962C8B-B14F-4D97-AF65-F5344CB8AC3E}">
        <p14:creationId xmlns:p14="http://schemas.microsoft.com/office/powerpoint/2010/main" val="76159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01A01A98-C452-CB4E-BA88-BB9F983A20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743" y="1480197"/>
            <a:ext cx="1143000" cy="333183"/>
          </a:xfrm>
          <a:prstGeom prst="rect">
            <a:avLst/>
          </a:prstGeom>
        </p:spPr>
      </p:pic>
      <p:sp>
        <p:nvSpPr>
          <p:cNvPr id="100" name="Title 99">
            <a:extLst>
              <a:ext uri="{FF2B5EF4-FFF2-40B4-BE49-F238E27FC236}">
                <a16:creationId xmlns:a16="http://schemas.microsoft.com/office/drawing/2014/main" id="{5A6510A4-2642-714B-8ED9-5B49067036A9}"/>
              </a:ext>
            </a:extLst>
          </p:cNvPr>
          <p:cNvSpPr>
            <a:spLocks noGrp="1"/>
          </p:cNvSpPr>
          <p:nvPr>
            <p:ph type="title" idx="4294967295"/>
          </p:nvPr>
        </p:nvSpPr>
        <p:spPr>
          <a:xfrm>
            <a:off x="203200" y="66816"/>
            <a:ext cx="10515600" cy="1325033"/>
          </a:xfrm>
        </p:spPr>
        <p:txBody>
          <a:bodyPr/>
          <a:lstStyle/>
          <a:p>
            <a:r>
              <a:rPr lang="en-US" dirty="0"/>
              <a:t>Some of our members…</a:t>
            </a:r>
          </a:p>
        </p:txBody>
      </p:sp>
      <p:pic>
        <p:nvPicPr>
          <p:cNvPr id="6" name="Content Placeholder 5" descr="A picture containing object&#10;&#10;Description automatically generated">
            <a:extLst>
              <a:ext uri="{FF2B5EF4-FFF2-40B4-BE49-F238E27FC236}">
                <a16:creationId xmlns:a16="http://schemas.microsoft.com/office/drawing/2014/main" id="{1D5F205C-3DDE-3B44-8046-EA3E0D1FBDE9}"/>
              </a:ext>
            </a:extLst>
          </p:cNvPr>
          <p:cNvPicPr>
            <a:picLocks noGrp="1" noChangeAspect="1"/>
          </p:cNvPicPr>
          <p:nvPr>
            <p:ph idx="4294967295"/>
          </p:nvPr>
        </p:nvPicPr>
        <p:blipFill>
          <a:blip r:embed="rId4">
            <a:extLst>
              <a:ext uri="{28A0092B-C50C-407E-A947-70E740481C1C}">
                <a14:useLocalDpi xmlns:a14="http://schemas.microsoft.com/office/drawing/2010/main"/>
              </a:ext>
            </a:extLst>
          </a:blip>
          <a:stretch>
            <a:fillRect/>
          </a:stretch>
        </p:blipFill>
        <p:spPr>
          <a:xfrm>
            <a:off x="5471473" y="5406260"/>
            <a:ext cx="2699364" cy="701640"/>
          </a:xfrm>
        </p:spPr>
      </p:pic>
      <p:pic>
        <p:nvPicPr>
          <p:cNvPr id="18" name="Picture 17">
            <a:extLst>
              <a:ext uri="{FF2B5EF4-FFF2-40B4-BE49-F238E27FC236}">
                <a16:creationId xmlns:a16="http://schemas.microsoft.com/office/drawing/2014/main" id="{B8955244-8424-AE48-B738-F7D6412A08C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15201" y="1390732"/>
            <a:ext cx="2005935" cy="553363"/>
          </a:xfrm>
          <a:prstGeom prst="rect">
            <a:avLst/>
          </a:prstGeom>
        </p:spPr>
      </p:pic>
      <p:pic>
        <p:nvPicPr>
          <p:cNvPr id="20" name="Picture 19" descr="A close up of a sign&#10;&#10;Description automatically generated">
            <a:extLst>
              <a:ext uri="{FF2B5EF4-FFF2-40B4-BE49-F238E27FC236}">
                <a16:creationId xmlns:a16="http://schemas.microsoft.com/office/drawing/2014/main" id="{A04B1D81-EE3C-D942-82EF-0EA67E811E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3882" y="3047695"/>
            <a:ext cx="1620924" cy="262852"/>
          </a:xfrm>
          <a:prstGeom prst="rect">
            <a:avLst/>
          </a:prstGeom>
        </p:spPr>
      </p:pic>
      <p:pic>
        <p:nvPicPr>
          <p:cNvPr id="22" name="Picture 21">
            <a:extLst>
              <a:ext uri="{FF2B5EF4-FFF2-40B4-BE49-F238E27FC236}">
                <a16:creationId xmlns:a16="http://schemas.microsoft.com/office/drawing/2014/main" id="{D77D4A31-AC80-6F41-AA74-55A529F2FC2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3986" y="1480196"/>
            <a:ext cx="656015" cy="358499"/>
          </a:xfrm>
          <a:prstGeom prst="rect">
            <a:avLst/>
          </a:prstGeom>
        </p:spPr>
      </p:pic>
      <p:pic>
        <p:nvPicPr>
          <p:cNvPr id="28" name="Picture 27">
            <a:extLst>
              <a:ext uri="{FF2B5EF4-FFF2-40B4-BE49-F238E27FC236}">
                <a16:creationId xmlns:a16="http://schemas.microsoft.com/office/drawing/2014/main" id="{768B9F94-2F78-D541-BE8C-3CCA2694EE8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2077"/>
          <a:stretch/>
        </p:blipFill>
        <p:spPr>
          <a:xfrm>
            <a:off x="820586" y="4589870"/>
            <a:ext cx="1277975" cy="477997"/>
          </a:xfrm>
          <a:prstGeom prst="rect">
            <a:avLst/>
          </a:prstGeom>
        </p:spPr>
      </p:pic>
      <p:pic>
        <p:nvPicPr>
          <p:cNvPr id="43" name="Picture 42">
            <a:extLst>
              <a:ext uri="{FF2B5EF4-FFF2-40B4-BE49-F238E27FC236}">
                <a16:creationId xmlns:a16="http://schemas.microsoft.com/office/drawing/2014/main" id="{712800AC-2146-E74D-9811-60CFAEEEA3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6530" y="2166397"/>
            <a:ext cx="987801" cy="462291"/>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042CA6F1-AA76-CF42-8F07-7BEFE409B7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59856" y="5727180"/>
            <a:ext cx="875539" cy="308429"/>
          </a:xfrm>
          <a:prstGeom prst="rect">
            <a:avLst/>
          </a:prstGeom>
        </p:spPr>
      </p:pic>
      <p:pic>
        <p:nvPicPr>
          <p:cNvPr id="93" name="Picture 92">
            <a:extLst>
              <a:ext uri="{FF2B5EF4-FFF2-40B4-BE49-F238E27FC236}">
                <a16:creationId xmlns:a16="http://schemas.microsoft.com/office/drawing/2014/main" id="{414FB640-3053-684D-92D8-C0EB6E86A94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012948" y="4272717"/>
            <a:ext cx="759355" cy="592296"/>
          </a:xfrm>
          <a:prstGeom prst="rect">
            <a:avLst/>
          </a:prstGeom>
        </p:spPr>
      </p:pic>
      <p:pic>
        <p:nvPicPr>
          <p:cNvPr id="96" name="Picture 95" descr="A screenshot of a cell phone&#10;&#10;Description automatically generated">
            <a:extLst>
              <a:ext uri="{FF2B5EF4-FFF2-40B4-BE49-F238E27FC236}">
                <a16:creationId xmlns:a16="http://schemas.microsoft.com/office/drawing/2014/main" id="{8D0984A7-E6AF-FD40-8B30-0544B262561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638393" y="2728635"/>
            <a:ext cx="1481175" cy="740587"/>
          </a:xfrm>
          <a:prstGeom prst="rect">
            <a:avLst/>
          </a:prstGeom>
        </p:spPr>
      </p:pic>
      <p:pic>
        <p:nvPicPr>
          <p:cNvPr id="7" name="Picture 6" descr="A close up of a logo&#10;&#10;Description automatically generated">
            <a:extLst>
              <a:ext uri="{FF2B5EF4-FFF2-40B4-BE49-F238E27FC236}">
                <a16:creationId xmlns:a16="http://schemas.microsoft.com/office/drawing/2014/main" id="{5BA88E3C-75A4-D249-B461-D53B444B8F8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30428" y="2175294"/>
            <a:ext cx="1000125" cy="444500"/>
          </a:xfrm>
          <a:prstGeom prst="rect">
            <a:avLst/>
          </a:prstGeom>
        </p:spPr>
      </p:pic>
      <p:pic>
        <p:nvPicPr>
          <p:cNvPr id="11" name="Picture 10">
            <a:extLst>
              <a:ext uri="{FF2B5EF4-FFF2-40B4-BE49-F238E27FC236}">
                <a16:creationId xmlns:a16="http://schemas.microsoft.com/office/drawing/2014/main" id="{3A288BB9-11F8-8F4F-B2F4-44F32FF3625B}"/>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2628036" y="4385889"/>
            <a:ext cx="1440581" cy="300121"/>
          </a:xfrm>
          <a:prstGeom prst="rect">
            <a:avLst/>
          </a:prstGeom>
        </p:spPr>
      </p:pic>
      <p:pic>
        <p:nvPicPr>
          <p:cNvPr id="33" name="Picture 32" descr="A picture containing clipart&#10;&#10;Description automatically generated">
            <a:extLst>
              <a:ext uri="{FF2B5EF4-FFF2-40B4-BE49-F238E27FC236}">
                <a16:creationId xmlns:a16="http://schemas.microsoft.com/office/drawing/2014/main" id="{8C9A8BFC-DA02-FF40-AB7C-A06722D67FC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319764" y="3016439"/>
            <a:ext cx="1143000" cy="224852"/>
          </a:xfrm>
          <a:prstGeom prst="rect">
            <a:avLst/>
          </a:prstGeom>
        </p:spPr>
      </p:pic>
      <p:pic>
        <p:nvPicPr>
          <p:cNvPr id="41" name="Picture 40" descr="A picture containing sky, outdoor&#10;&#10;Description automatically generated">
            <a:extLst>
              <a:ext uri="{FF2B5EF4-FFF2-40B4-BE49-F238E27FC236}">
                <a16:creationId xmlns:a16="http://schemas.microsoft.com/office/drawing/2014/main" id="{AE85DEE9-710D-B043-B136-1BB1D44838A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46667" y="5330441"/>
            <a:ext cx="1143000" cy="266331"/>
          </a:xfrm>
          <a:prstGeom prst="rect">
            <a:avLst/>
          </a:prstGeom>
        </p:spPr>
      </p:pic>
      <p:pic>
        <p:nvPicPr>
          <p:cNvPr id="46" name="Picture 45" descr="A green sign with white text&#10;&#10;Description automatically generated">
            <a:extLst>
              <a:ext uri="{FF2B5EF4-FFF2-40B4-BE49-F238E27FC236}">
                <a16:creationId xmlns:a16="http://schemas.microsoft.com/office/drawing/2014/main" id="{C0ECDE25-5CE4-C14A-9EC5-3E16BD3EAF9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892801" y="1425939"/>
            <a:ext cx="1030007" cy="515003"/>
          </a:xfrm>
          <a:prstGeom prst="rect">
            <a:avLst/>
          </a:prstGeom>
        </p:spPr>
      </p:pic>
      <p:pic>
        <p:nvPicPr>
          <p:cNvPr id="54" name="Picture 53" descr="A close up of a logo&#10;&#10;Description automatically generated">
            <a:extLst>
              <a:ext uri="{FF2B5EF4-FFF2-40B4-BE49-F238E27FC236}">
                <a16:creationId xmlns:a16="http://schemas.microsoft.com/office/drawing/2014/main" id="{A9B35C11-FDBF-7144-9526-52629D3B0BD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587553" y="1492725"/>
            <a:ext cx="1143000" cy="371371"/>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E3AEF421-1FFD-A94E-85F8-20CF8D2159D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348759" y="5499399"/>
            <a:ext cx="1143000" cy="293688"/>
          </a:xfrm>
          <a:prstGeom prst="rect">
            <a:avLst/>
          </a:prstGeom>
        </p:spPr>
      </p:pic>
      <p:pic>
        <p:nvPicPr>
          <p:cNvPr id="58" name="Picture 57" descr="A close up of a sign&#10;&#10;Description automatically generated">
            <a:extLst>
              <a:ext uri="{FF2B5EF4-FFF2-40B4-BE49-F238E27FC236}">
                <a16:creationId xmlns:a16="http://schemas.microsoft.com/office/drawing/2014/main" id="{078419D0-91F2-AA41-80CD-DAA92075F0C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791984" y="5005700"/>
            <a:ext cx="1143000" cy="280073"/>
          </a:xfrm>
          <a:prstGeom prst="rect">
            <a:avLst/>
          </a:prstGeom>
        </p:spPr>
      </p:pic>
      <p:pic>
        <p:nvPicPr>
          <p:cNvPr id="63" name="Picture 62" descr="A picture containing clipart&#10;&#10;Description automatically generated">
            <a:extLst>
              <a:ext uri="{FF2B5EF4-FFF2-40B4-BE49-F238E27FC236}">
                <a16:creationId xmlns:a16="http://schemas.microsoft.com/office/drawing/2014/main" id="{6F45EB7A-81F6-CF45-AAD2-911B3B3AC2F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101023" y="2263562"/>
            <a:ext cx="1143000" cy="446485"/>
          </a:xfrm>
          <a:prstGeom prst="rect">
            <a:avLst/>
          </a:prstGeom>
        </p:spPr>
      </p:pic>
      <p:pic>
        <p:nvPicPr>
          <p:cNvPr id="74" name="Picture 73">
            <a:extLst>
              <a:ext uri="{FF2B5EF4-FFF2-40B4-BE49-F238E27FC236}">
                <a16:creationId xmlns:a16="http://schemas.microsoft.com/office/drawing/2014/main" id="{1BA60583-D95F-6041-B4B1-BE6677630251}"/>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594016" y="5572429"/>
            <a:ext cx="1143000" cy="399143"/>
          </a:xfrm>
          <a:prstGeom prst="rect">
            <a:avLst/>
          </a:prstGeom>
        </p:spPr>
      </p:pic>
      <p:pic>
        <p:nvPicPr>
          <p:cNvPr id="76" name="Picture 75" descr="A picture containing clipart&#10;&#10;Description automatically generated">
            <a:extLst>
              <a:ext uri="{FF2B5EF4-FFF2-40B4-BE49-F238E27FC236}">
                <a16:creationId xmlns:a16="http://schemas.microsoft.com/office/drawing/2014/main" id="{F37A10F0-B265-3A41-B1A6-16818B150A81}"/>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195489" y="4664958"/>
            <a:ext cx="1518703" cy="325437"/>
          </a:xfrm>
          <a:prstGeom prst="rect">
            <a:avLst/>
          </a:prstGeom>
        </p:spPr>
      </p:pic>
      <p:pic>
        <p:nvPicPr>
          <p:cNvPr id="79" name="Picture 78" descr="A picture containing clipart&#10;&#10;Description automatically generated">
            <a:extLst>
              <a:ext uri="{FF2B5EF4-FFF2-40B4-BE49-F238E27FC236}">
                <a16:creationId xmlns:a16="http://schemas.microsoft.com/office/drawing/2014/main" id="{511368FD-B513-B745-8A38-1BBFBB845550}"/>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101221" y="2166398"/>
            <a:ext cx="1346372" cy="448791"/>
          </a:xfrm>
          <a:prstGeom prst="rect">
            <a:avLst/>
          </a:prstGeom>
        </p:spPr>
      </p:pic>
      <p:pic>
        <p:nvPicPr>
          <p:cNvPr id="81" name="Picture 80" descr="A close up of a sign&#10;&#10;Description automatically generated">
            <a:extLst>
              <a:ext uri="{FF2B5EF4-FFF2-40B4-BE49-F238E27FC236}">
                <a16:creationId xmlns:a16="http://schemas.microsoft.com/office/drawing/2014/main" id="{0DFC4001-F0B0-9C42-B276-78F7B27E34DD}"/>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800613" y="5382481"/>
            <a:ext cx="1143000" cy="762000"/>
          </a:xfrm>
          <a:prstGeom prst="rect">
            <a:avLst/>
          </a:prstGeom>
        </p:spPr>
      </p:pic>
      <p:pic>
        <p:nvPicPr>
          <p:cNvPr id="95" name="Picture 94" descr="A picture containing clipart&#10;&#10;Description automatically generated">
            <a:extLst>
              <a:ext uri="{FF2B5EF4-FFF2-40B4-BE49-F238E27FC236}">
                <a16:creationId xmlns:a16="http://schemas.microsoft.com/office/drawing/2014/main" id="{A5BBFD9F-EF3E-BE4A-A058-E49102F57C09}"/>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4130935" y="2230890"/>
            <a:ext cx="982656" cy="268695"/>
          </a:xfrm>
          <a:prstGeom prst="rect">
            <a:avLst/>
          </a:prstGeom>
        </p:spPr>
      </p:pic>
      <p:pic>
        <p:nvPicPr>
          <p:cNvPr id="99" name="Picture 98">
            <a:extLst>
              <a:ext uri="{FF2B5EF4-FFF2-40B4-BE49-F238E27FC236}">
                <a16:creationId xmlns:a16="http://schemas.microsoft.com/office/drawing/2014/main" id="{E8DC1ABD-E832-634D-A6C9-B40EE649B49B}"/>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668132" y="3735653"/>
            <a:ext cx="1574339" cy="413040"/>
          </a:xfrm>
          <a:prstGeom prst="rect">
            <a:avLst/>
          </a:prstGeom>
        </p:spPr>
      </p:pic>
      <p:pic>
        <p:nvPicPr>
          <p:cNvPr id="105" name="Picture 104" descr="A picture containing clipart&#10;&#10;Description automatically generated">
            <a:extLst>
              <a:ext uri="{FF2B5EF4-FFF2-40B4-BE49-F238E27FC236}">
                <a16:creationId xmlns:a16="http://schemas.microsoft.com/office/drawing/2014/main" id="{4CF02A7F-C3E1-0140-B22F-0E8708A87B3C}"/>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635073" y="5463607"/>
            <a:ext cx="1574339" cy="299875"/>
          </a:xfrm>
          <a:prstGeom prst="rect">
            <a:avLst/>
          </a:prstGeom>
        </p:spPr>
      </p:pic>
      <p:pic>
        <p:nvPicPr>
          <p:cNvPr id="107" name="Picture 106">
            <a:extLst>
              <a:ext uri="{FF2B5EF4-FFF2-40B4-BE49-F238E27FC236}">
                <a16:creationId xmlns:a16="http://schemas.microsoft.com/office/drawing/2014/main" id="{C50D3354-84CF-E242-AA4C-8576D1B4B6B4}"/>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000579" y="3002783"/>
            <a:ext cx="909447" cy="410515"/>
          </a:xfrm>
          <a:prstGeom prst="rect">
            <a:avLst/>
          </a:prstGeom>
        </p:spPr>
      </p:pic>
      <p:pic>
        <p:nvPicPr>
          <p:cNvPr id="109" name="Picture 108">
            <a:extLst>
              <a:ext uri="{FF2B5EF4-FFF2-40B4-BE49-F238E27FC236}">
                <a16:creationId xmlns:a16="http://schemas.microsoft.com/office/drawing/2014/main" id="{36EAD5E8-B7CC-E041-91C5-C6F1F5987995}"/>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7897641" y="3616735"/>
            <a:ext cx="1494985" cy="325439"/>
          </a:xfrm>
          <a:prstGeom prst="rect">
            <a:avLst/>
          </a:prstGeom>
        </p:spPr>
      </p:pic>
      <p:pic>
        <p:nvPicPr>
          <p:cNvPr id="113" name="Picture 112">
            <a:extLst>
              <a:ext uri="{FF2B5EF4-FFF2-40B4-BE49-F238E27FC236}">
                <a16:creationId xmlns:a16="http://schemas.microsoft.com/office/drawing/2014/main" id="{21D355B2-F413-5046-878D-02BE9AE4E1B9}"/>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316807" y="2878130"/>
            <a:ext cx="989135" cy="571500"/>
          </a:xfrm>
          <a:prstGeom prst="rect">
            <a:avLst/>
          </a:prstGeom>
        </p:spPr>
      </p:pic>
      <p:pic>
        <p:nvPicPr>
          <p:cNvPr id="115" name="Picture 114" descr="A picture containing clipart&#10;&#10;Description automatically generated">
            <a:extLst>
              <a:ext uri="{FF2B5EF4-FFF2-40B4-BE49-F238E27FC236}">
                <a16:creationId xmlns:a16="http://schemas.microsoft.com/office/drawing/2014/main" id="{850841B4-D697-2541-9A7C-07B1E678A714}"/>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2128111" y="2800134"/>
            <a:ext cx="2487560" cy="385127"/>
          </a:xfrm>
          <a:prstGeom prst="rect">
            <a:avLst/>
          </a:prstGeom>
        </p:spPr>
      </p:pic>
      <p:pic>
        <p:nvPicPr>
          <p:cNvPr id="119" name="Picture 118">
            <a:extLst>
              <a:ext uri="{FF2B5EF4-FFF2-40B4-BE49-F238E27FC236}">
                <a16:creationId xmlns:a16="http://schemas.microsoft.com/office/drawing/2014/main" id="{A3F0DFDD-E8C1-0844-8793-F1872981013C}"/>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2864113" y="3398117"/>
            <a:ext cx="732755" cy="686959"/>
          </a:xfrm>
          <a:prstGeom prst="rect">
            <a:avLst/>
          </a:prstGeom>
        </p:spPr>
      </p:pic>
      <p:pic>
        <p:nvPicPr>
          <p:cNvPr id="121" name="Picture 120" descr="A picture containing object&#10;&#10;Description automatically generated">
            <a:extLst>
              <a:ext uri="{FF2B5EF4-FFF2-40B4-BE49-F238E27FC236}">
                <a16:creationId xmlns:a16="http://schemas.microsoft.com/office/drawing/2014/main" id="{DA5BED1D-0029-C041-91DE-BCEA658DFEF8}"/>
              </a:ext>
            </a:extLst>
          </p:cNvPr>
          <p:cNvPicPr>
            <a:picLocks noChangeAspect="1"/>
          </p:cNvPicPr>
          <p:nvPr/>
        </p:nvPicPr>
        <p:blipFill>
          <a:blip r:embed="rId34">
            <a:extLst>
              <a:ext uri="{28A0092B-C50C-407E-A947-70E740481C1C}">
                <a14:useLocalDpi xmlns:a14="http://schemas.microsoft.com/office/drawing/2010/main"/>
              </a:ext>
            </a:extLst>
          </a:blip>
          <a:stretch>
            <a:fillRect/>
          </a:stretch>
        </p:blipFill>
        <p:spPr>
          <a:xfrm>
            <a:off x="8524287" y="2201203"/>
            <a:ext cx="1411108" cy="381000"/>
          </a:xfrm>
          <a:prstGeom prst="rect">
            <a:avLst/>
          </a:prstGeom>
        </p:spPr>
      </p:pic>
      <p:pic>
        <p:nvPicPr>
          <p:cNvPr id="127" name="Picture 126">
            <a:extLst>
              <a:ext uri="{FF2B5EF4-FFF2-40B4-BE49-F238E27FC236}">
                <a16:creationId xmlns:a16="http://schemas.microsoft.com/office/drawing/2014/main" id="{BD9E75D9-DE2C-1242-8683-1D7E4877082F}"/>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4373844" y="4366837"/>
            <a:ext cx="1143000" cy="353201"/>
          </a:xfrm>
          <a:prstGeom prst="rect">
            <a:avLst/>
          </a:prstGeom>
        </p:spPr>
      </p:pic>
      <p:pic>
        <p:nvPicPr>
          <p:cNvPr id="129" name="Picture 128" descr="A picture containing clipart&#10;&#10;Description automatically generated">
            <a:extLst>
              <a:ext uri="{FF2B5EF4-FFF2-40B4-BE49-F238E27FC236}">
                <a16:creationId xmlns:a16="http://schemas.microsoft.com/office/drawing/2014/main" id="{E76EB29C-590F-0745-9D67-D97A567D56C9}"/>
              </a:ext>
            </a:extLst>
          </p:cNvPr>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4237649" y="3549079"/>
            <a:ext cx="1565016" cy="510804"/>
          </a:xfrm>
          <a:prstGeom prst="rect">
            <a:avLst/>
          </a:prstGeom>
        </p:spPr>
      </p:pic>
      <p:pic>
        <p:nvPicPr>
          <p:cNvPr id="131" name="Picture 130" descr="A close up of a logo&#10;&#10;Description automatically generated">
            <a:extLst>
              <a:ext uri="{FF2B5EF4-FFF2-40B4-BE49-F238E27FC236}">
                <a16:creationId xmlns:a16="http://schemas.microsoft.com/office/drawing/2014/main" id="{B770B722-C77C-8844-84DB-9260430246C7}"/>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4426205" y="4871531"/>
            <a:ext cx="1389831" cy="415020"/>
          </a:xfrm>
          <a:prstGeom prst="rect">
            <a:avLst/>
          </a:prstGeom>
        </p:spPr>
      </p:pic>
      <p:pic>
        <p:nvPicPr>
          <p:cNvPr id="133" name="Picture 132" descr="A close up of a logo&#10;&#10;Description automatically generated">
            <a:extLst>
              <a:ext uri="{FF2B5EF4-FFF2-40B4-BE49-F238E27FC236}">
                <a16:creationId xmlns:a16="http://schemas.microsoft.com/office/drawing/2014/main" id="{E03D871A-AF4B-D942-814E-DED31FBBF85D}"/>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6260951" y="4468262"/>
            <a:ext cx="780599" cy="585449"/>
          </a:xfrm>
          <a:prstGeom prst="rect">
            <a:avLst/>
          </a:prstGeom>
        </p:spPr>
      </p:pic>
      <p:pic>
        <p:nvPicPr>
          <p:cNvPr id="135" name="Picture 134" descr="A picture containing clipart&#10;&#10;Description automatically generated">
            <a:extLst>
              <a:ext uri="{FF2B5EF4-FFF2-40B4-BE49-F238E27FC236}">
                <a16:creationId xmlns:a16="http://schemas.microsoft.com/office/drawing/2014/main" id="{1A972295-BA7B-DF44-A6A5-F0101679B8FB}"/>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7425032" y="4531914"/>
            <a:ext cx="1143000" cy="325439"/>
          </a:xfrm>
          <a:prstGeom prst="rect">
            <a:avLst/>
          </a:prstGeom>
        </p:spPr>
      </p:pic>
      <p:pic>
        <p:nvPicPr>
          <p:cNvPr id="137" name="Picture 136" descr="A picture containing clipart&#10;&#10;Description automatically generated">
            <a:extLst>
              <a:ext uri="{FF2B5EF4-FFF2-40B4-BE49-F238E27FC236}">
                <a16:creationId xmlns:a16="http://schemas.microsoft.com/office/drawing/2014/main" id="{C067C24D-24A2-3A4C-B898-1468F4CA4AC8}"/>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9604446" y="1430041"/>
            <a:ext cx="1266753" cy="378268"/>
          </a:xfrm>
          <a:prstGeom prst="rect">
            <a:avLst/>
          </a:prstGeom>
        </p:spPr>
      </p:pic>
      <p:pic>
        <p:nvPicPr>
          <p:cNvPr id="53" name="Picture 52" descr="A close up of a sign&#10;&#10;Description automatically generated">
            <a:extLst>
              <a:ext uri="{FF2B5EF4-FFF2-40B4-BE49-F238E27FC236}">
                <a16:creationId xmlns:a16="http://schemas.microsoft.com/office/drawing/2014/main" id="{5F2B4A51-F552-624B-92AB-563D0847BD13}"/>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6451793" y="3484857"/>
            <a:ext cx="896992" cy="626876"/>
          </a:xfrm>
          <a:prstGeom prst="rect">
            <a:avLst/>
          </a:prstGeom>
        </p:spPr>
      </p:pic>
      <p:pic>
        <p:nvPicPr>
          <p:cNvPr id="3" name="Picture 2" descr="Logo, company name&#10;&#10;Description automatically generated">
            <a:extLst>
              <a:ext uri="{FF2B5EF4-FFF2-40B4-BE49-F238E27FC236}">
                <a16:creationId xmlns:a16="http://schemas.microsoft.com/office/drawing/2014/main" id="{7060DDA5-C723-42F8-88C8-735CB961518C}"/>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5717985" y="2087680"/>
            <a:ext cx="1044032" cy="654776"/>
          </a:xfrm>
          <a:prstGeom prst="rect">
            <a:avLst/>
          </a:prstGeom>
        </p:spPr>
      </p:pic>
      <p:pic>
        <p:nvPicPr>
          <p:cNvPr id="1026" name="Picture 2" descr="The Fertilizer Institute Industry Resources">
            <a:extLst>
              <a:ext uri="{FF2B5EF4-FFF2-40B4-BE49-F238E27FC236}">
                <a16:creationId xmlns:a16="http://schemas.microsoft.com/office/drawing/2014/main" id="{16893765-198F-4521-A18E-A36008241244}"/>
              </a:ext>
            </a:extLst>
          </p:cNvPr>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10464800" y="3776278"/>
            <a:ext cx="986635" cy="47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1A4A-E41B-4169-AEB4-C47E8E6DF63B}"/>
              </a:ext>
            </a:extLst>
          </p:cNvPr>
          <p:cNvSpPr>
            <a:spLocks noGrp="1"/>
          </p:cNvSpPr>
          <p:nvPr>
            <p:ph type="title"/>
          </p:nvPr>
        </p:nvSpPr>
        <p:spPr/>
        <p:txBody>
          <a:bodyPr>
            <a:normAutofit/>
          </a:bodyPr>
          <a:lstStyle/>
          <a:p>
            <a:r>
              <a:rPr lang="en-US" dirty="0"/>
              <a:t>Collaboration for industry-wide, global solutions</a:t>
            </a:r>
          </a:p>
        </p:txBody>
      </p:sp>
      <p:sp>
        <p:nvSpPr>
          <p:cNvPr id="10" name="Title 1">
            <a:extLst>
              <a:ext uri="{FF2B5EF4-FFF2-40B4-BE49-F238E27FC236}">
                <a16:creationId xmlns:a16="http://schemas.microsoft.com/office/drawing/2014/main" id="{001809E4-6215-424F-A115-AA64C92919F6}"/>
              </a:ext>
            </a:extLst>
          </p:cNvPr>
          <p:cNvSpPr txBox="1">
            <a:spLocks/>
          </p:cNvSpPr>
          <p:nvPr/>
        </p:nvSpPr>
        <p:spPr>
          <a:xfrm>
            <a:off x="1932139" y="5231883"/>
            <a:ext cx="8229600" cy="1325562"/>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Cambria"/>
                <a:ea typeface="+mj-ea"/>
                <a:cs typeface="Cambria"/>
              </a:defRPr>
            </a:lvl1pPr>
          </a:lstStyle>
          <a:p>
            <a:r>
              <a:rPr lang="en-US" sz="2400" dirty="0"/>
              <a:t>…standards groups, govt agencies, trade associations…</a:t>
            </a:r>
          </a:p>
        </p:txBody>
      </p:sp>
      <p:grpSp>
        <p:nvGrpSpPr>
          <p:cNvPr id="8" name="Group 7">
            <a:extLst>
              <a:ext uri="{FF2B5EF4-FFF2-40B4-BE49-F238E27FC236}">
                <a16:creationId xmlns:a16="http://schemas.microsoft.com/office/drawing/2014/main" id="{6CCE27C8-B4F5-3C5C-E8B8-609B82912A25}"/>
              </a:ext>
            </a:extLst>
          </p:cNvPr>
          <p:cNvGrpSpPr/>
          <p:nvPr/>
        </p:nvGrpSpPr>
        <p:grpSpPr>
          <a:xfrm>
            <a:off x="1863267" y="1969307"/>
            <a:ext cx="3696257" cy="3485165"/>
            <a:chOff x="1863267" y="1969307"/>
            <a:chExt cx="3696257" cy="3485165"/>
          </a:xfrm>
        </p:grpSpPr>
        <p:pic>
          <p:nvPicPr>
            <p:cNvPr id="9" name="Picture 2" descr="Image result for aef">
              <a:extLst>
                <a:ext uri="{FF2B5EF4-FFF2-40B4-BE49-F238E27FC236}">
                  <a16:creationId xmlns:a16="http://schemas.microsoft.com/office/drawing/2014/main" id="{0237A83E-B7D2-BE46-5CDE-BAAE5BE597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67170" y="1969307"/>
              <a:ext cx="1746789" cy="1252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lated image">
              <a:extLst>
                <a:ext uri="{FF2B5EF4-FFF2-40B4-BE49-F238E27FC236}">
                  <a16:creationId xmlns:a16="http://schemas.microsoft.com/office/drawing/2014/main" id="{5BD747E5-AA79-D4B4-5213-8098B2F04D7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5248" y="2934215"/>
              <a:ext cx="1974276" cy="11390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asabe">
              <a:extLst>
                <a:ext uri="{FF2B5EF4-FFF2-40B4-BE49-F238E27FC236}">
                  <a16:creationId xmlns:a16="http://schemas.microsoft.com/office/drawing/2014/main" id="{1D50E926-AD03-1E9E-94A7-CC22860DCA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7402" y="4343400"/>
              <a:ext cx="1266695" cy="11110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iso standards">
              <a:extLst>
                <a:ext uri="{FF2B5EF4-FFF2-40B4-BE49-F238E27FC236}">
                  <a16:creationId xmlns:a16="http://schemas.microsoft.com/office/drawing/2014/main" id="{C90AFBD3-D1A7-D9D1-04D9-D1AAB5F262B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91367" y="4186630"/>
              <a:ext cx="1362038" cy="12540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Image result for oagi">
              <a:extLst>
                <a:ext uri="{FF2B5EF4-FFF2-40B4-BE49-F238E27FC236}">
                  <a16:creationId xmlns:a16="http://schemas.microsoft.com/office/drawing/2014/main" id="{1D62D340-DA4D-3F16-B99A-47EA5EC0653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863267" y="2115164"/>
              <a:ext cx="1717792" cy="8835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Image result for GS1">
              <a:extLst>
                <a:ext uri="{FF2B5EF4-FFF2-40B4-BE49-F238E27FC236}">
                  <a16:creationId xmlns:a16="http://schemas.microsoft.com/office/drawing/2014/main" id="{D0AE6FEE-4729-1E3D-D834-6491A81C9C0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012797" y="3124200"/>
              <a:ext cx="1412483" cy="117707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Content Placeholder 15">
            <a:extLst>
              <a:ext uri="{FF2B5EF4-FFF2-40B4-BE49-F238E27FC236}">
                <a16:creationId xmlns:a16="http://schemas.microsoft.com/office/drawing/2014/main" id="{1FCCE6CD-DB15-CB97-54D1-9865DB00725B}"/>
              </a:ext>
            </a:extLst>
          </p:cNvPr>
          <p:cNvPicPr>
            <a:picLocks noGrp="1" noChangeAspect="1"/>
          </p:cNvPicPr>
          <p:nvPr>
            <p:ph sz="half" idx="2"/>
          </p:nvPr>
        </p:nvPicPr>
        <p:blipFill>
          <a:blip r:embed="rId9"/>
          <a:stretch>
            <a:fillRect/>
          </a:stretch>
        </p:blipFill>
        <p:spPr>
          <a:xfrm>
            <a:off x="6477475" y="2177522"/>
            <a:ext cx="4578493" cy="3054361"/>
          </a:xfrm>
          <a:prstGeom prst="rect">
            <a:avLst/>
          </a:prstGeom>
        </p:spPr>
      </p:pic>
    </p:spTree>
    <p:extLst>
      <p:ext uri="{BB962C8B-B14F-4D97-AF65-F5344CB8AC3E}">
        <p14:creationId xmlns:p14="http://schemas.microsoft.com/office/powerpoint/2010/main" val="124302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15" y="154316"/>
            <a:ext cx="10972800" cy="1264245"/>
          </a:xfrm>
        </p:spPr>
        <p:txBody>
          <a:bodyPr/>
          <a:lstStyle/>
          <a:p>
            <a:pPr algn="ctr"/>
            <a:r>
              <a:rPr lang="en-US" dirty="0">
                <a:solidFill>
                  <a:schemeClr val="tx1"/>
                </a:solidFill>
              </a:rPr>
              <a:t>AgGateway Around the Globe</a:t>
            </a:r>
          </a:p>
        </p:txBody>
      </p:sp>
      <p:pic>
        <p:nvPicPr>
          <p:cNvPr id="7" name="Picture 6">
            <a:extLst>
              <a:ext uri="{FF2B5EF4-FFF2-40B4-BE49-F238E27FC236}">
                <a16:creationId xmlns:a16="http://schemas.microsoft.com/office/drawing/2014/main" id="{2CA8D8EE-8E45-436E-8865-231279D12C2E}"/>
              </a:ext>
            </a:extLst>
          </p:cNvPr>
          <p:cNvPicPr>
            <a:picLocks noChangeAspect="1"/>
          </p:cNvPicPr>
          <p:nvPr/>
        </p:nvPicPr>
        <p:blipFill>
          <a:blip r:embed="rId3"/>
          <a:stretch>
            <a:fillRect/>
          </a:stretch>
        </p:blipFill>
        <p:spPr>
          <a:xfrm>
            <a:off x="914401" y="1570957"/>
            <a:ext cx="10439415" cy="4601243"/>
          </a:xfrm>
          <a:prstGeom prst="rect">
            <a:avLst/>
          </a:prstGeom>
        </p:spPr>
      </p:pic>
      <p:pic>
        <p:nvPicPr>
          <p:cNvPr id="8" name="Picture 7">
            <a:extLst>
              <a:ext uri="{FF2B5EF4-FFF2-40B4-BE49-F238E27FC236}">
                <a16:creationId xmlns:a16="http://schemas.microsoft.com/office/drawing/2014/main" id="{28364E71-D3B4-488F-8E8E-EBEE6E4E99D0}"/>
              </a:ext>
            </a:extLst>
          </p:cNvPr>
          <p:cNvPicPr>
            <a:picLocks noChangeAspect="1"/>
          </p:cNvPicPr>
          <p:nvPr/>
        </p:nvPicPr>
        <p:blipFill>
          <a:blip r:embed="rId4"/>
          <a:stretch>
            <a:fillRect/>
          </a:stretch>
        </p:blipFill>
        <p:spPr>
          <a:xfrm>
            <a:off x="5671056" y="2362202"/>
            <a:ext cx="196360" cy="196360"/>
          </a:xfrm>
          <a:prstGeom prst="rect">
            <a:avLst/>
          </a:prstGeom>
        </p:spPr>
      </p:pic>
      <p:sp>
        <p:nvSpPr>
          <p:cNvPr id="9" name="Oval 8">
            <a:extLst>
              <a:ext uri="{FF2B5EF4-FFF2-40B4-BE49-F238E27FC236}">
                <a16:creationId xmlns:a16="http://schemas.microsoft.com/office/drawing/2014/main" id="{A53BB208-1FC6-4418-8370-AEB203D4608B}"/>
              </a:ext>
            </a:extLst>
          </p:cNvPr>
          <p:cNvSpPr/>
          <p:nvPr/>
        </p:nvSpPr>
        <p:spPr>
          <a:xfrm>
            <a:off x="3982914" y="4617043"/>
            <a:ext cx="183555" cy="1835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24531CE-BF0D-46D7-8F37-90FEC4CE9786}"/>
              </a:ext>
            </a:extLst>
          </p:cNvPr>
          <p:cNvSpPr/>
          <p:nvPr/>
        </p:nvSpPr>
        <p:spPr>
          <a:xfrm>
            <a:off x="8686801" y="2895601"/>
            <a:ext cx="183555" cy="1835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D1D0B8A-240D-408D-9C10-83AEB003EF7A}"/>
              </a:ext>
            </a:extLst>
          </p:cNvPr>
          <p:cNvSpPr/>
          <p:nvPr/>
        </p:nvSpPr>
        <p:spPr>
          <a:xfrm>
            <a:off x="9882549" y="4562128"/>
            <a:ext cx="183555" cy="1835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6396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Gateway_Corporate_Presentation_16x9" id="{EC4D91C8-71CB-5F4C-B50C-76317539A160}" vid="{50674922-3BAA-BB46-B763-1D226E8150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Gateway_Corporate_Presentation_16x9" id="{EC4D91C8-71CB-5F4C-B50C-76317539A160}" vid="{4AFB63B5-8B47-B84C-BF78-2BBDB99C8D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E90C74FC922D4E9211D92B70FDB732" ma:contentTypeVersion="17" ma:contentTypeDescription="Create a new document." ma:contentTypeScope="" ma:versionID="a5fc5600656cc9c6d1fc42f398e83e93">
  <xsd:schema xmlns:xsd="http://www.w3.org/2001/XMLSchema" xmlns:xs="http://www.w3.org/2001/XMLSchema" xmlns:p="http://schemas.microsoft.com/office/2006/metadata/properties" xmlns:ns3="e2bb8432-e455-46bd-925b-71f5cbcb8db4" xmlns:ns4="1f3e5bed-e3b4-4f8b-ad1b-d9d92665c1bf" targetNamespace="http://schemas.microsoft.com/office/2006/metadata/properties" ma:root="true" ma:fieldsID="5be4df867c22a66d4b79b3fa5a6e163a" ns3:_="" ns4:_="">
    <xsd:import namespace="e2bb8432-e455-46bd-925b-71f5cbcb8db4"/>
    <xsd:import namespace="1f3e5bed-e3b4-4f8b-ad1b-d9d92665c1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bb8432-e455-46bd-925b-71f5cbcb8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3e5bed-e3b4-4f8b-ad1b-d9d92665c1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2bb8432-e455-46bd-925b-71f5cbcb8db4" xsi:nil="true"/>
  </documentManagement>
</p:properties>
</file>

<file path=customXml/itemProps1.xml><?xml version="1.0" encoding="utf-8"?>
<ds:datastoreItem xmlns:ds="http://schemas.openxmlformats.org/officeDocument/2006/customXml" ds:itemID="{D7CE54E4-39EC-484A-B235-4A4755434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bb8432-e455-46bd-925b-71f5cbcb8db4"/>
    <ds:schemaRef ds:uri="1f3e5bed-e3b4-4f8b-ad1b-d9d92665c1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653035-5EF8-452D-8ED7-8F062E0058C7}">
  <ds:schemaRefs>
    <ds:schemaRef ds:uri="http://schemas.microsoft.com/sharepoint/v3/contenttype/forms"/>
  </ds:schemaRefs>
</ds:datastoreItem>
</file>

<file path=customXml/itemProps3.xml><?xml version="1.0" encoding="utf-8"?>
<ds:datastoreItem xmlns:ds="http://schemas.openxmlformats.org/officeDocument/2006/customXml" ds:itemID="{3C469A8B-DA6B-4361-A89B-EA353BB8ABEC}">
  <ds:schemaRefs>
    <ds:schemaRef ds:uri="http://schemas.microsoft.com/office/infopath/2007/PartnerControls"/>
    <ds:schemaRef ds:uri="e2bb8432-e455-46bd-925b-71f5cbcb8db4"/>
    <ds:schemaRef ds:uri="http://purl.org/dc/terms/"/>
    <ds:schemaRef ds:uri="http://schemas.microsoft.com/office/2006/documentManagement/types"/>
    <ds:schemaRef ds:uri="http://purl.org/dc/dcmitype/"/>
    <ds:schemaRef ds:uri="http://schemas.microsoft.com/office/2006/metadata/properties"/>
    <ds:schemaRef ds:uri="http://www.w3.org/XML/1998/namespace"/>
    <ds:schemaRef ds:uri="http://schemas.openxmlformats.org/package/2006/metadata/core-properties"/>
    <ds:schemaRef ds:uri="1f3e5bed-e3b4-4f8b-ad1b-d9d92665c1b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AgGateway_Corporate_Presentation_16x9</Template>
  <TotalTime>422</TotalTime>
  <Words>3818</Words>
  <Application>Microsoft Office PowerPoint</Application>
  <PresentationFormat>Widescreen</PresentationFormat>
  <Paragraphs>501</Paragraphs>
  <Slides>58</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58</vt:i4>
      </vt:variant>
    </vt:vector>
  </HeadingPairs>
  <TitlesOfParts>
    <vt:vector size="66" baseType="lpstr">
      <vt:lpstr>Arial</vt:lpstr>
      <vt:lpstr>Arial Rounded MT Bold</vt:lpstr>
      <vt:lpstr>Calibri</vt:lpstr>
      <vt:lpstr>Cambria</vt:lpstr>
      <vt:lpstr>Wingdings</vt:lpstr>
      <vt:lpstr>Zapf Dingbats</vt:lpstr>
      <vt:lpstr>Office Theme</vt:lpstr>
      <vt:lpstr>1_Office Theme</vt:lpstr>
      <vt:lpstr>Industry defined standards solving digital interoperability</vt:lpstr>
      <vt:lpstr>Agenda</vt:lpstr>
      <vt:lpstr>AgGateway Overview</vt:lpstr>
      <vt:lpstr>PowerPoint Presentation</vt:lpstr>
      <vt:lpstr>PowerPoint Presentation</vt:lpstr>
      <vt:lpstr>AgGateway teams work to enable:</vt:lpstr>
      <vt:lpstr>Some of our members…</vt:lpstr>
      <vt:lpstr>Collaboration for industry-wide, global solutions</vt:lpstr>
      <vt:lpstr>AgGateway Around the Globe</vt:lpstr>
      <vt:lpstr>PowerPoint Presentation</vt:lpstr>
      <vt:lpstr>AgGateway Digital Resource Development</vt:lpstr>
      <vt:lpstr>Active &amp; Completed Working Groups</vt:lpstr>
      <vt:lpstr>ADAPT: Agricultural Data Application Programming Toolkit</vt:lpstr>
      <vt:lpstr>Grower/FMIS Perspective Without ADAPT</vt:lpstr>
      <vt:lpstr>Grower/FMIS Perspective With ADAPT</vt:lpstr>
      <vt:lpstr>Over a 400,000 downloads!</vt:lpstr>
      <vt:lpstr>What ADAPT is and is not today</vt:lpstr>
      <vt:lpstr>ADAPT past, present, and future</vt:lpstr>
      <vt:lpstr>AgGateway’s approach to developing the ADAPT Standard</vt:lpstr>
      <vt:lpstr>ADAPT Standard Principles</vt:lpstr>
      <vt:lpstr>ADAPT Resources</vt:lpstr>
      <vt:lpstr>Ag Lab Data Standardization (Modus)</vt:lpstr>
      <vt:lpstr>Why Soil Testing?</vt:lpstr>
      <vt:lpstr>Laboratories are faced with using more than 70 data formats </vt:lpstr>
      <vt:lpstr>Modus Agronomic Lab Testing Standard</vt:lpstr>
      <vt:lpstr>Two AgGateway Working Groups</vt:lpstr>
      <vt:lpstr>What’s New in v2.0? </vt:lpstr>
      <vt:lpstr>What’s New in v2.0?</vt:lpstr>
      <vt:lpstr>Change Request Process</vt:lpstr>
      <vt:lpstr>Resources Moving to GitHub</vt:lpstr>
      <vt:lpstr>Precision Agriculture Irrigation Language (PAIL)</vt:lpstr>
      <vt:lpstr>Water Scarcity Impacts 4 Billion People</vt:lpstr>
      <vt:lpstr>PowerPoint Presentation</vt:lpstr>
      <vt:lpstr>Integrated Decision Support Solution</vt:lpstr>
      <vt:lpstr>The Problem: A Lack of Interoperability</vt:lpstr>
      <vt:lpstr>AgGateway’s PAIL: Goal &amp; Objective</vt:lpstr>
      <vt:lpstr>Scope</vt:lpstr>
      <vt:lpstr>Part 1: Core Concepts</vt:lpstr>
      <vt:lpstr>Field Operations Interoperability</vt:lpstr>
      <vt:lpstr>Core Documents and their Relationships</vt:lpstr>
      <vt:lpstr>Part 2: Observations</vt:lpstr>
      <vt:lpstr>Observations and Measurements</vt:lpstr>
      <vt:lpstr>Observations are everywhere in ag</vt:lpstr>
      <vt:lpstr>Observation Codes vs Code Components</vt:lpstr>
      <vt:lpstr>Code structure</vt:lpstr>
      <vt:lpstr>Central ideas</vt:lpstr>
      <vt:lpstr>Core Documents and their Relationships</vt:lpstr>
      <vt:lpstr>Part 3: Operations</vt:lpstr>
      <vt:lpstr>Irrigation System Examples</vt:lpstr>
      <vt:lpstr>PowerPoint Presentation</vt:lpstr>
      <vt:lpstr>Field Boundaries</vt:lpstr>
      <vt:lpstr>Field Boundary Working Groups</vt:lpstr>
      <vt:lpstr>Use Cases Documented</vt:lpstr>
      <vt:lpstr>Definitions</vt:lpstr>
      <vt:lpstr>Field Boundary Categories </vt:lpstr>
      <vt:lpstr>Field Boundary Working Groups</vt:lpstr>
      <vt:lpstr>Other Planned/Potential Future WG’s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Ben Craker</dc:creator>
  <cp:lastModifiedBy>Ben Craker</cp:lastModifiedBy>
  <cp:revision>3</cp:revision>
  <cp:lastPrinted>2023-04-19T01:40:50Z</cp:lastPrinted>
  <dcterms:created xsi:type="dcterms:W3CDTF">2023-10-16T15:14:29Z</dcterms:created>
  <dcterms:modified xsi:type="dcterms:W3CDTF">2023-10-24T13:13:30Z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0x01010049E90C74FC922D4E9211D92B70FDB732</vt:lpwstr>
  </property>
</Properties>
</file>