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79" r:id="rId15"/>
    <p:sldId id="268" r:id="rId16"/>
    <p:sldId id="269" r:id="rId17"/>
    <p:sldId id="280" r:id="rId18"/>
    <p:sldId id="281" r:id="rId19"/>
    <p:sldId id="272" r:id="rId20"/>
    <p:sldId id="282" r:id="rId21"/>
    <p:sldId id="283" r:id="rId22"/>
    <p:sldId id="284" r:id="rId23"/>
    <p:sldId id="285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ZlINa1ywLzyudedYeYXCkIkbx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fa685d86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Trenton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153" name="Google Shape;153;g10fa685d86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8130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fa685d86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Liz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161" name="Google Shape;161;g10fa685d86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874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588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09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10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4021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423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9690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Lockup">
  <p:cSld name="Content Slide - Lockup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body" idx="1"/>
          </p:nvPr>
        </p:nvSpPr>
        <p:spPr>
          <a:xfrm>
            <a:off x="1659746" y="1395859"/>
            <a:ext cx="9658097" cy="447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50590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2000"/>
              </a:buClr>
              <a:buSzPts val="4367"/>
              <a:buChar char="•"/>
              <a:defRPr sz="4367" b="0" i="0">
                <a:solidFill>
                  <a:srgbClr val="E72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0590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2000"/>
              </a:buClr>
              <a:buSzPts val="4367"/>
              <a:buChar char="•"/>
              <a:defRPr sz="4367" b="0" i="0">
                <a:solidFill>
                  <a:srgbClr val="E72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0590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2000"/>
              </a:buClr>
              <a:buSzPts val="4367"/>
              <a:buChar char="•"/>
              <a:defRPr sz="4367" b="0" i="0">
                <a:solidFill>
                  <a:srgbClr val="E72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0590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2000"/>
              </a:buClr>
              <a:buSzPts val="4367"/>
              <a:buChar char="•"/>
              <a:defRPr sz="4367" b="0" i="0">
                <a:solidFill>
                  <a:srgbClr val="E72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0590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2000"/>
              </a:buClr>
              <a:buSzPts val="4367"/>
              <a:buChar char="•"/>
              <a:defRPr sz="4367" b="0" i="0">
                <a:solidFill>
                  <a:srgbClr val="E72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4617250" y="286874"/>
            <a:ext cx="7163072" cy="296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2000"/>
              </a:buClr>
              <a:buSzPts val="1940"/>
              <a:buFont typeface="Arial"/>
              <a:buNone/>
              <a:defRPr sz="1940" b="1" i="0">
                <a:solidFill>
                  <a:srgbClr val="E72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>
            <a:spLocks noGrp="1"/>
          </p:cNvSpPr>
          <p:nvPr>
            <p:ph type="pic" idx="2"/>
          </p:nvPr>
        </p:nvSpPr>
        <p:spPr>
          <a:xfrm>
            <a:off x="365839" y="5831804"/>
            <a:ext cx="3049925" cy="720071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11595108" y="6182912"/>
            <a:ext cx="293632" cy="36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72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3"/>
          </p:nvPr>
        </p:nvSpPr>
        <p:spPr>
          <a:xfrm>
            <a:off x="4201350" y="6940790"/>
            <a:ext cx="6654383" cy="41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92"/>
              <a:buNone/>
              <a:defRPr sz="1092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4"/>
          </p:nvPr>
        </p:nvSpPr>
        <p:spPr>
          <a:xfrm>
            <a:off x="8683817" y="656535"/>
            <a:ext cx="3096136" cy="3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  <a:defRPr sz="194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  <a:defRPr sz="194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  <a:defRPr sz="194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  <a:defRPr sz="194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  <a:defRPr sz="194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322173" y="2245810"/>
            <a:ext cx="6615327" cy="151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National Agricultural Producers Data Cooperative</a:t>
            </a:r>
            <a:br>
              <a:rPr lang="en-US" sz="3600"/>
            </a:br>
            <a:r>
              <a:rPr lang="en-US" sz="3600"/>
              <a:t>(NAPDC)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397002" y="3772202"/>
            <a:ext cx="5930900" cy="91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Introduction and Objectives</a:t>
            </a:r>
            <a:endParaRPr/>
          </a:p>
        </p:txBody>
      </p:sp>
      <p:sp>
        <p:nvSpPr>
          <p:cNvPr id="93" name="Google Shape;93;p1"/>
          <p:cNvSpPr/>
          <p:nvPr/>
        </p:nvSpPr>
        <p:spPr>
          <a:xfrm>
            <a:off x="0" y="0"/>
            <a:ext cx="8663110" cy="2130951"/>
          </a:xfrm>
          <a:custGeom>
            <a:avLst/>
            <a:gdLst/>
            <a:ahLst/>
            <a:cxnLst/>
            <a:rect l="l" t="t" r="r" b="b"/>
            <a:pathLst>
              <a:path w="8663110" h="2130951" extrusionOk="0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2B57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3110" y="1087269"/>
            <a:ext cx="3207156" cy="21808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-1" y="4683319"/>
            <a:ext cx="6516874" cy="2174681"/>
          </a:xfrm>
          <a:custGeom>
            <a:avLst/>
            <a:gdLst/>
            <a:ahLst/>
            <a:cxnLst/>
            <a:rect l="l" t="t" r="r" b="b"/>
            <a:pathLst>
              <a:path w="6516874" h="2174681" extrusionOk="0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l="76603" r="-3131" b="-4463"/>
          <a:stretch/>
        </p:blipFill>
        <p:spPr>
          <a:xfrm>
            <a:off x="7829549" y="3589866"/>
            <a:ext cx="2591145" cy="262731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 txBox="1">
            <a:spLocks noGrp="1"/>
          </p:cNvSpPr>
          <p:nvPr>
            <p:ph type="ctrTitle"/>
          </p:nvPr>
        </p:nvSpPr>
        <p:spPr>
          <a:xfrm>
            <a:off x="1161994" y="891540"/>
            <a:ext cx="735313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Activities</a:t>
            </a:r>
            <a:endParaRPr/>
          </a:p>
        </p:txBody>
      </p:sp>
      <p:sp>
        <p:nvSpPr>
          <p:cNvPr id="184" name="Google Shape;184;p10"/>
          <p:cNvSpPr txBox="1">
            <a:spLocks noGrp="1"/>
          </p:cNvSpPr>
          <p:nvPr>
            <p:ph type="subTitle" idx="1"/>
          </p:nvPr>
        </p:nvSpPr>
        <p:spPr>
          <a:xfrm>
            <a:off x="1161994" y="2243600"/>
            <a:ext cx="1091055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1"/>
              <a:t>monthly webinars </a:t>
            </a:r>
            <a:r>
              <a:rPr lang="en-US"/>
              <a:t>on topics and ongoing projects relevant to framework development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1"/>
              <a:t>convening grant mechanism </a:t>
            </a:r>
            <a:r>
              <a:rPr lang="en-US"/>
              <a:t>to provide support for meetings and discussions among regional and national groups towards framework development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1"/>
              <a:t>inaugural annual meeting </a:t>
            </a:r>
            <a:r>
              <a:rPr lang="en-US"/>
              <a:t>of stakeholders and grant awardees to discuss and share findings, framework needs and challenges, publications, and key pilot projects for subsequent USDA funding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85" name="Google Shape;185;p10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ctrTitle"/>
          </p:nvPr>
        </p:nvSpPr>
        <p:spPr>
          <a:xfrm>
            <a:off x="1161994" y="569580"/>
            <a:ext cx="1000851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NAPDC website		www.agdatacoop.org</a:t>
            </a:r>
            <a:endParaRPr sz="3600"/>
          </a:p>
        </p:txBody>
      </p:sp>
      <p:sp>
        <p:nvSpPr>
          <p:cNvPr id="192" name="Google Shape;192;p11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1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6763" y="1615065"/>
            <a:ext cx="8398166" cy="5118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2"/>
          <p:cNvSpPr txBox="1">
            <a:spLocks noGrp="1"/>
          </p:cNvSpPr>
          <p:nvPr>
            <p:ph type="ctrTitle"/>
          </p:nvPr>
        </p:nvSpPr>
        <p:spPr>
          <a:xfrm>
            <a:off x="1303849" y="891540"/>
            <a:ext cx="735313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Webinars</a:t>
            </a:r>
            <a:endParaRPr/>
          </a:p>
        </p:txBody>
      </p:sp>
      <p:sp>
        <p:nvSpPr>
          <p:cNvPr id="200" name="Google Shape;200;p12"/>
          <p:cNvSpPr txBox="1">
            <a:spLocks noGrp="1"/>
          </p:cNvSpPr>
          <p:nvPr>
            <p:ph type="subTitle" idx="1"/>
          </p:nvPr>
        </p:nvSpPr>
        <p:spPr>
          <a:xfrm>
            <a:off x="1303849" y="4319394"/>
            <a:ext cx="3750065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Elizabeth Lorang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Associate Professor of Libraries</a:t>
            </a:r>
            <a:br>
              <a:rPr lang="en-US" sz="2000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University of Nebraska-Lincoln</a:t>
            </a:r>
            <a:endParaRPr/>
          </a:p>
        </p:txBody>
      </p:sp>
      <p:sp>
        <p:nvSpPr>
          <p:cNvPr id="201" name="Google Shape;201;p12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2"/>
          <p:cNvPicPr preferRelativeResize="0"/>
          <p:nvPr/>
        </p:nvPicPr>
        <p:blipFill rotWithShape="1">
          <a:blip r:embed="rId3">
            <a:alphaModFix/>
          </a:blip>
          <a:srcRect b="15363"/>
          <a:stretch/>
        </p:blipFill>
        <p:spPr>
          <a:xfrm>
            <a:off x="1756925" y="215226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03" name="Google Shape;203;p12"/>
          <p:cNvPicPr preferRelativeResize="0"/>
          <p:nvPr/>
        </p:nvPicPr>
        <p:blipFill rotWithShape="1">
          <a:blip r:embed="rId4">
            <a:alphaModFix/>
          </a:blip>
          <a:srcRect t="11944" b="11944"/>
          <a:stretch/>
        </p:blipFill>
        <p:spPr>
          <a:xfrm>
            <a:off x="7556363" y="215226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04" name="Google Shape;204;p12"/>
          <p:cNvSpPr txBox="1"/>
          <p:nvPr/>
        </p:nvSpPr>
        <p:spPr>
          <a:xfrm>
            <a:off x="6566597" y="4319393"/>
            <a:ext cx="3750065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Trenton Franz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Associate Professor</a:t>
            </a:r>
            <a:b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School of Natural Resources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University of Nebraska-Lincoln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fa685d864_0_5"/>
          <p:cNvSpPr/>
          <p:nvPr/>
        </p:nvSpPr>
        <p:spPr>
          <a:xfrm>
            <a:off x="-1" y="0"/>
            <a:ext cx="12191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10fa685d864_0_5"/>
          <p:cNvSpPr txBox="1">
            <a:spLocks noGrp="1"/>
          </p:cNvSpPr>
          <p:nvPr>
            <p:ph type="ctrTitle"/>
          </p:nvPr>
        </p:nvSpPr>
        <p:spPr>
          <a:xfrm>
            <a:off x="1161994" y="891540"/>
            <a:ext cx="7353000" cy="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Webinars</a:t>
            </a:r>
            <a:endParaRPr/>
          </a:p>
        </p:txBody>
      </p:sp>
      <p:sp>
        <p:nvSpPr>
          <p:cNvPr id="157" name="Google Shape;157;g10fa685d864_0_5"/>
          <p:cNvSpPr txBox="1">
            <a:spLocks noGrp="1"/>
          </p:cNvSpPr>
          <p:nvPr>
            <p:ph type="subTitle" idx="1"/>
          </p:nvPr>
        </p:nvSpPr>
        <p:spPr>
          <a:xfrm>
            <a:off x="1162000" y="1867800"/>
            <a:ext cx="10910700" cy="4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 Monthly; </a:t>
            </a:r>
            <a:r>
              <a:rPr lang="en-US"/>
              <a:t>topics and ongoing projects relevant to framework development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highlight>
                  <a:srgbClr val="FEFDFA"/>
                </a:highlight>
              </a:rPr>
              <a:t>This monthly series will expose the NAPDC community to various topics and activities relevant to agricultural data systems and provide them with a platform for discussion. The focus will be on key components of the framework, both horizontal and vertical. To build the knowledge-base and technical strengths of NAPDC stakeholders, we will provide educational materials related to each webinar/discussion through the project website to facilitate asynchronous learning. This will enable individuals from all backgrounds to understand aspects of a data framework, build a common vocabulary, appreciate regional data challenges, develop technical expertise, and engage in best practices. </a:t>
            </a:r>
            <a:endParaRPr sz="1800"/>
          </a:p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 90 minutes</a:t>
            </a:r>
            <a:r>
              <a:rPr lang="en-US"/>
              <a:t> or less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 </a:t>
            </a:r>
            <a:r>
              <a:rPr lang="en-US" b="1">
                <a:highlight>
                  <a:srgbClr val="FEFDFA"/>
                </a:highlight>
              </a:rPr>
              <a:t>Deliverables for project:</a:t>
            </a:r>
            <a:r>
              <a:rPr lang="en-US">
                <a:highlight>
                  <a:srgbClr val="FEFDFA"/>
                </a:highlight>
              </a:rPr>
              <a:t> recorded sessions, attendee feedback, contributions to published work, documentation and training materials.</a:t>
            </a:r>
            <a:endParaRPr b="1"/>
          </a:p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Recipients of planning grants </a:t>
            </a:r>
            <a:r>
              <a:rPr lang="en-US"/>
              <a:t>may do a webinar as part of their efforts, but are not required to do so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58" name="Google Shape;158;g10fa685d864_0_5"/>
          <p:cNvSpPr/>
          <p:nvPr/>
        </p:nvSpPr>
        <p:spPr>
          <a:xfrm>
            <a:off x="0" y="891540"/>
            <a:ext cx="722400" cy="507120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25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fa685d864_0_13"/>
          <p:cNvSpPr/>
          <p:nvPr/>
        </p:nvSpPr>
        <p:spPr>
          <a:xfrm>
            <a:off x="-1" y="0"/>
            <a:ext cx="12191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10fa685d864_0_13"/>
          <p:cNvSpPr txBox="1">
            <a:spLocks noGrp="1"/>
          </p:cNvSpPr>
          <p:nvPr>
            <p:ph type="ctrTitle"/>
          </p:nvPr>
        </p:nvSpPr>
        <p:spPr>
          <a:xfrm>
            <a:off x="1161994" y="891540"/>
            <a:ext cx="7353000" cy="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Webinars</a:t>
            </a:r>
            <a:endParaRPr/>
          </a:p>
        </p:txBody>
      </p:sp>
      <p:sp>
        <p:nvSpPr>
          <p:cNvPr id="165" name="Google Shape;165;g10fa685d864_0_13"/>
          <p:cNvSpPr txBox="1">
            <a:spLocks noGrp="1"/>
          </p:cNvSpPr>
          <p:nvPr>
            <p:ph type="subTitle" idx="1"/>
          </p:nvPr>
        </p:nvSpPr>
        <p:spPr>
          <a:xfrm>
            <a:off x="1162000" y="1867800"/>
            <a:ext cx="10910700" cy="4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 Two goals </a:t>
            </a:r>
            <a:r>
              <a:rPr lang="en-US"/>
              <a:t>for every webinar: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1. is informing/educational for attendees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2. provides input into NAPDC's efforts and the blueprint framework through an activity in the webinar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 NAPDC team has created a guide and template </a:t>
            </a:r>
            <a:r>
              <a:rPr lang="en-US"/>
              <a:t>to assist with planning, ease logistical burden for presenters, and create some consistency among webinars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https://go.unl.edu/napdc-template (note that this is still a draft)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 Guide/template asks presenters </a:t>
            </a:r>
            <a:r>
              <a:rPr lang="en-US"/>
              <a:t>to frame: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a big question of relevance to NAPDC that they will take up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an objective for attendees (what attendees will learn)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an outcome for NAPDC (input into NAPDC's work)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an activity that leads to the outcome (with "activity" being intentionally broad)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66" name="Google Shape;166;g10fa685d864_0_13"/>
          <p:cNvSpPr/>
          <p:nvPr/>
        </p:nvSpPr>
        <p:spPr>
          <a:xfrm>
            <a:off x="0" y="891540"/>
            <a:ext cx="722400" cy="507120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13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/>
          </p:nvPr>
        </p:nvSpPr>
        <p:spPr>
          <a:xfrm>
            <a:off x="1303849" y="891540"/>
            <a:ext cx="735313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Convening Grants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"/>
          </p:nvPr>
        </p:nvSpPr>
        <p:spPr>
          <a:xfrm>
            <a:off x="1303849" y="4319394"/>
            <a:ext cx="4321555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Matthew Spangler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Professor of Animal Sciences</a:t>
            </a:r>
            <a:br>
              <a:rPr lang="en-US" sz="2000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University of Nebraska-Lincoln</a:t>
            </a: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3"/>
          <p:cNvPicPr preferRelativeResize="0"/>
          <p:nvPr/>
        </p:nvPicPr>
        <p:blipFill rotWithShape="1">
          <a:blip r:embed="rId3">
            <a:alphaModFix/>
          </a:blip>
          <a:srcRect t="6915" b="6914"/>
          <a:stretch/>
        </p:blipFill>
        <p:spPr>
          <a:xfrm>
            <a:off x="1756925" y="215226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4">
            <a:alphaModFix/>
          </a:blip>
          <a:srcRect t="11879" b="11879"/>
          <a:stretch/>
        </p:blipFill>
        <p:spPr>
          <a:xfrm>
            <a:off x="7556363" y="218018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15" name="Google Shape;215;p13"/>
          <p:cNvSpPr txBox="1"/>
          <p:nvPr/>
        </p:nvSpPr>
        <p:spPr>
          <a:xfrm>
            <a:off x="6566597" y="4319393"/>
            <a:ext cx="492518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Joe Luck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Associate Professor of Biological Systems Engineering</a:t>
            </a:r>
            <a:b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Associate Director, ENREC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University of Nebraska-Lincoln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4"/>
          <p:cNvSpPr txBox="1">
            <a:spLocks noGrp="1"/>
          </p:cNvSpPr>
          <p:nvPr>
            <p:ph type="ctrTitle"/>
          </p:nvPr>
        </p:nvSpPr>
        <p:spPr>
          <a:xfrm>
            <a:off x="1303849" y="891540"/>
            <a:ext cx="7568302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Inaugural Annual Meeting</a:t>
            </a:r>
            <a:endParaRPr/>
          </a:p>
        </p:txBody>
      </p:sp>
      <p:sp>
        <p:nvSpPr>
          <p:cNvPr id="222" name="Google Shape;222;p14"/>
          <p:cNvSpPr txBox="1">
            <a:spLocks noGrp="1"/>
          </p:cNvSpPr>
          <p:nvPr>
            <p:ph type="subTitle" idx="1"/>
          </p:nvPr>
        </p:nvSpPr>
        <p:spPr>
          <a:xfrm>
            <a:off x="1303849" y="4319394"/>
            <a:ext cx="4321555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 err="1"/>
              <a:t>Hongfeng</a:t>
            </a:r>
            <a:r>
              <a:rPr lang="en-US" sz="2000" dirty="0"/>
              <a:t> Yu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 dirty="0">
                <a:solidFill>
                  <a:srgbClr val="7F7F7F"/>
                </a:solidFill>
              </a:rPr>
              <a:t>Professor, School of Computing</a:t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>
                <a:solidFill>
                  <a:srgbClr val="7F7F7F"/>
                </a:solidFill>
              </a:rPr>
              <a:t>Director, Holland Computing Center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 dirty="0">
                <a:solidFill>
                  <a:srgbClr val="7F7F7F"/>
                </a:solidFill>
              </a:rPr>
              <a:t>University of Nebraska-Lincoln</a:t>
            </a:r>
            <a:endParaRPr dirty="0"/>
          </a:p>
        </p:txBody>
      </p:sp>
      <p:sp>
        <p:nvSpPr>
          <p:cNvPr id="223" name="Google Shape;223;p14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4"/>
          <p:cNvPicPr preferRelativeResize="0"/>
          <p:nvPr/>
        </p:nvPicPr>
        <p:blipFill rotWithShape="1">
          <a:blip r:embed="rId3">
            <a:alphaModFix/>
          </a:blip>
          <a:srcRect l="6482" r="6482"/>
          <a:stretch/>
        </p:blipFill>
        <p:spPr>
          <a:xfrm>
            <a:off x="1756925" y="215226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25" name="Google Shape;225;p14"/>
          <p:cNvPicPr preferRelativeResize="0"/>
          <p:nvPr/>
        </p:nvPicPr>
        <p:blipFill rotWithShape="1">
          <a:blip r:embed="rId4">
            <a:alphaModFix/>
          </a:blip>
          <a:srcRect l="21000" r="20999"/>
          <a:stretch/>
        </p:blipFill>
        <p:spPr>
          <a:xfrm>
            <a:off x="7556363" y="218018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26" name="Google Shape;226;p14"/>
          <p:cNvSpPr txBox="1"/>
          <p:nvPr/>
        </p:nvSpPr>
        <p:spPr>
          <a:xfrm>
            <a:off x="6566597" y="4319393"/>
            <a:ext cx="492518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 Thompson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Associate Professor of Agricultural Extension</a:t>
            </a:r>
            <a:b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University of Nebraska-Lincoln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 txBox="1">
            <a:spLocks noGrp="1"/>
          </p:cNvSpPr>
          <p:nvPr>
            <p:ph type="ctrTitle"/>
          </p:nvPr>
        </p:nvSpPr>
        <p:spPr>
          <a:xfrm>
            <a:off x="1303849" y="891540"/>
            <a:ext cx="735313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Convening Grants</a:t>
            </a:r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ubTitle" idx="1"/>
          </p:nvPr>
        </p:nvSpPr>
        <p:spPr>
          <a:xfrm>
            <a:off x="1303849" y="4319394"/>
            <a:ext cx="4321555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Matthew Spangler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Associate Professor of Animal Sciences</a:t>
            </a:r>
            <a:br>
              <a:rPr lang="en-US" sz="2000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University of Nebraska-Lincoln</a:t>
            </a:r>
            <a:endParaRPr/>
          </a:p>
        </p:txBody>
      </p:sp>
      <p:sp>
        <p:nvSpPr>
          <p:cNvPr id="174" name="Google Shape;174;p9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 t="6915" b="6914"/>
          <a:stretch/>
        </p:blipFill>
        <p:spPr>
          <a:xfrm>
            <a:off x="1756925" y="215226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76" name="Google Shape;176;p9"/>
          <p:cNvPicPr preferRelativeResize="0"/>
          <p:nvPr/>
        </p:nvPicPr>
        <p:blipFill rotWithShape="1">
          <a:blip r:embed="rId4">
            <a:alphaModFix/>
          </a:blip>
          <a:srcRect t="11879" b="11879"/>
          <a:stretch/>
        </p:blipFill>
        <p:spPr>
          <a:xfrm>
            <a:off x="7556363" y="218018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77" name="Google Shape;177;p9"/>
          <p:cNvSpPr txBox="1"/>
          <p:nvPr/>
        </p:nvSpPr>
        <p:spPr>
          <a:xfrm>
            <a:off x="6566597" y="4319393"/>
            <a:ext cx="492518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Joe Luck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Professor of Biological Systems Engineering</a:t>
            </a:r>
            <a:br>
              <a:rPr lang="en-US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Associate Director, ENREC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University of Nebraska-Lincoln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6307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 txBox="1">
            <a:spLocks noGrp="1"/>
          </p:cNvSpPr>
          <p:nvPr>
            <p:ph type="ctrTitle"/>
          </p:nvPr>
        </p:nvSpPr>
        <p:spPr>
          <a:xfrm>
            <a:off x="1303849" y="891540"/>
            <a:ext cx="7568302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Inaugural Annual Meeting</a:t>
            </a:r>
            <a:endParaRPr/>
          </a:p>
        </p:txBody>
      </p:sp>
      <p:sp>
        <p:nvSpPr>
          <p:cNvPr id="184" name="Google Shape;184;p10"/>
          <p:cNvSpPr txBox="1">
            <a:spLocks noGrp="1"/>
          </p:cNvSpPr>
          <p:nvPr>
            <p:ph type="subTitle" idx="1"/>
          </p:nvPr>
        </p:nvSpPr>
        <p:spPr>
          <a:xfrm>
            <a:off x="1303850" y="4319400"/>
            <a:ext cx="4691400" cy="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Hongfeng Yu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Associate Professor, School of Computing</a:t>
            </a:r>
            <a:br>
              <a:rPr lang="en-US" sz="2000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Director, Holland Computing Center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University of Nebraska-Lincoln</a:t>
            </a:r>
            <a:endParaRPr/>
          </a:p>
        </p:txBody>
      </p:sp>
      <p:sp>
        <p:nvSpPr>
          <p:cNvPr id="185" name="Google Shape;185;p10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3">
            <a:alphaModFix/>
          </a:blip>
          <a:srcRect l="6482" r="6482"/>
          <a:stretch/>
        </p:blipFill>
        <p:spPr>
          <a:xfrm>
            <a:off x="1756925" y="215226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4">
            <a:alphaModFix/>
          </a:blip>
          <a:srcRect l="21000" r="20999"/>
          <a:stretch/>
        </p:blipFill>
        <p:spPr>
          <a:xfrm>
            <a:off x="7556363" y="2180181"/>
            <a:ext cx="1554685" cy="1786238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88" name="Google Shape;188;p10"/>
          <p:cNvSpPr txBox="1"/>
          <p:nvPr/>
        </p:nvSpPr>
        <p:spPr>
          <a:xfrm>
            <a:off x="6566597" y="4319393"/>
            <a:ext cx="492518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 Thompson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Associate Professor of Agricultural Extension</a:t>
            </a:r>
            <a:br>
              <a:rPr lang="en-US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University of Nebraska-Lincoln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313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DF7B89-8CC9-438A-A61C-F1B140068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" r="1" b="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26" name="Picture 2" descr="NIC Plaza">
            <a:extLst>
              <a:ext uri="{FF2B5EF4-FFF2-40B4-BE49-F238E27FC236}">
                <a16:creationId xmlns:a16="http://schemas.microsoft.com/office/drawing/2014/main" id="{E61A89EC-C0CD-417A-93B7-36C15A323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r="-2" b="14293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FB004-BAF2-D543-A7B8-423FAE8ED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4659"/>
            <a:ext cx="5019074" cy="2774088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Inaugural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89552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1161994" y="891540"/>
            <a:ext cx="735313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Introduction to NAPDC</a:t>
            </a:r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subTitle" idx="1"/>
          </p:nvPr>
        </p:nvSpPr>
        <p:spPr>
          <a:xfrm>
            <a:off x="1303849" y="4220538"/>
            <a:ext cx="799917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Jennifer Clarke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Director, Quantitative Life Sciences Initiative</a:t>
            </a:r>
            <a:br>
              <a:rPr lang="en-US" sz="2000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Director, PhD in Complex Biosystems</a:t>
            </a:r>
            <a:br>
              <a:rPr lang="en-US" sz="2000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Professor of Statistics, Food Science and Technology</a:t>
            </a:r>
            <a:br>
              <a:rPr lang="en-US" sz="2000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University of Nebraska-Lincoln</a:t>
            </a: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180" y="2157377"/>
            <a:ext cx="1728596" cy="1728596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 txBox="1">
            <a:spLocks noGrp="1"/>
          </p:cNvSpPr>
          <p:nvPr>
            <p:ph type="ctrTitle"/>
          </p:nvPr>
        </p:nvSpPr>
        <p:spPr>
          <a:xfrm>
            <a:off x="98854" y="2243984"/>
            <a:ext cx="8007178" cy="91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Interested in being a participating organization?</a:t>
            </a:r>
            <a:endParaRPr/>
          </a:p>
        </p:txBody>
      </p:sp>
      <p:sp>
        <p:nvSpPr>
          <p:cNvPr id="194" name="Google Shape;194;p11"/>
          <p:cNvSpPr txBox="1">
            <a:spLocks noGrp="1"/>
          </p:cNvSpPr>
          <p:nvPr>
            <p:ph type="subTitle" idx="1"/>
          </p:nvPr>
        </p:nvSpPr>
        <p:spPr>
          <a:xfrm>
            <a:off x="292986" y="3521904"/>
            <a:ext cx="6223887" cy="49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https://www.agdatacoop.org/contact-us</a:t>
            </a:r>
            <a:endParaRPr/>
          </a:p>
        </p:txBody>
      </p:sp>
      <p:sp>
        <p:nvSpPr>
          <p:cNvPr id="195" name="Google Shape;195;p11"/>
          <p:cNvSpPr/>
          <p:nvPr/>
        </p:nvSpPr>
        <p:spPr>
          <a:xfrm>
            <a:off x="0" y="0"/>
            <a:ext cx="8663110" cy="2130951"/>
          </a:xfrm>
          <a:custGeom>
            <a:avLst/>
            <a:gdLst/>
            <a:ahLst/>
            <a:cxnLst/>
            <a:rect l="l" t="t" r="r" b="b"/>
            <a:pathLst>
              <a:path w="8663110" h="2130951" extrusionOk="0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2B57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3110" y="1087269"/>
            <a:ext cx="3207156" cy="21808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97" name="Google Shape;197;p11"/>
          <p:cNvSpPr/>
          <p:nvPr/>
        </p:nvSpPr>
        <p:spPr>
          <a:xfrm>
            <a:off x="-1" y="4683319"/>
            <a:ext cx="6516874" cy="2174681"/>
          </a:xfrm>
          <a:custGeom>
            <a:avLst/>
            <a:gdLst/>
            <a:ahLst/>
            <a:cxnLst/>
            <a:rect l="l" t="t" r="r" b="b"/>
            <a:pathLst>
              <a:path w="6516874" h="2174681" extrusionOk="0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1"/>
          <p:cNvPicPr preferRelativeResize="0"/>
          <p:nvPr/>
        </p:nvPicPr>
        <p:blipFill rotWithShape="1">
          <a:blip r:embed="rId4">
            <a:alphaModFix/>
          </a:blip>
          <a:srcRect l="76603" r="-3131" b="-4463"/>
          <a:stretch/>
        </p:blipFill>
        <p:spPr>
          <a:xfrm>
            <a:off x="7829549" y="3589866"/>
            <a:ext cx="2591145" cy="262731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474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 txBox="1">
            <a:spLocks noGrp="1"/>
          </p:cNvSpPr>
          <p:nvPr>
            <p:ph type="ctrTitle"/>
          </p:nvPr>
        </p:nvSpPr>
        <p:spPr>
          <a:xfrm>
            <a:off x="729048" y="2678749"/>
            <a:ext cx="6615327" cy="91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Questions and Discussion</a:t>
            </a:r>
            <a:endParaRPr/>
          </a:p>
        </p:txBody>
      </p:sp>
      <p:sp>
        <p:nvSpPr>
          <p:cNvPr id="204" name="Google Shape;204;p12"/>
          <p:cNvSpPr/>
          <p:nvPr/>
        </p:nvSpPr>
        <p:spPr>
          <a:xfrm>
            <a:off x="0" y="0"/>
            <a:ext cx="8663110" cy="2130951"/>
          </a:xfrm>
          <a:custGeom>
            <a:avLst/>
            <a:gdLst/>
            <a:ahLst/>
            <a:cxnLst/>
            <a:rect l="l" t="t" r="r" b="b"/>
            <a:pathLst>
              <a:path w="8663110" h="2130951" extrusionOk="0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2B57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3110" y="1087269"/>
            <a:ext cx="3207156" cy="21808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6" name="Google Shape;206;p12"/>
          <p:cNvSpPr/>
          <p:nvPr/>
        </p:nvSpPr>
        <p:spPr>
          <a:xfrm>
            <a:off x="-1" y="4683319"/>
            <a:ext cx="6516874" cy="2174681"/>
          </a:xfrm>
          <a:custGeom>
            <a:avLst/>
            <a:gdLst/>
            <a:ahLst/>
            <a:cxnLst/>
            <a:rect l="l" t="t" r="r" b="b"/>
            <a:pathLst>
              <a:path w="6516874" h="2174681" extrusionOk="0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2"/>
          <p:cNvPicPr preferRelativeResize="0"/>
          <p:nvPr/>
        </p:nvPicPr>
        <p:blipFill rotWithShape="1">
          <a:blip r:embed="rId4">
            <a:alphaModFix/>
          </a:blip>
          <a:srcRect l="76603" r="-3131" b="-4463"/>
          <a:stretch/>
        </p:blipFill>
        <p:spPr>
          <a:xfrm>
            <a:off x="7829549" y="3589866"/>
            <a:ext cx="2591145" cy="262731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914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ctrTitle"/>
          </p:nvPr>
        </p:nvSpPr>
        <p:spPr>
          <a:xfrm>
            <a:off x="716692" y="2240864"/>
            <a:ext cx="6615327" cy="91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Thank you for attending!</a:t>
            </a:r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1"/>
          </p:nvPr>
        </p:nvSpPr>
        <p:spPr>
          <a:xfrm>
            <a:off x="404195" y="3340221"/>
            <a:ext cx="6223887" cy="49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https://www.agdatacoop.org/contact-us</a:t>
            </a: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0" y="0"/>
            <a:ext cx="8663110" cy="2130951"/>
          </a:xfrm>
          <a:custGeom>
            <a:avLst/>
            <a:gdLst/>
            <a:ahLst/>
            <a:cxnLst/>
            <a:rect l="l" t="t" r="r" b="b"/>
            <a:pathLst>
              <a:path w="8663110" h="2130951" extrusionOk="0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2B57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3110" y="1087269"/>
            <a:ext cx="3207156" cy="21808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16" name="Google Shape;216;p13"/>
          <p:cNvSpPr/>
          <p:nvPr/>
        </p:nvSpPr>
        <p:spPr>
          <a:xfrm>
            <a:off x="-1" y="4683319"/>
            <a:ext cx="6516874" cy="2174681"/>
          </a:xfrm>
          <a:custGeom>
            <a:avLst/>
            <a:gdLst/>
            <a:ahLst/>
            <a:cxnLst/>
            <a:rect l="l" t="t" r="r" b="b"/>
            <a:pathLst>
              <a:path w="6516874" h="2174681" extrusionOk="0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4">
            <a:alphaModFix/>
          </a:blip>
          <a:srcRect l="76603" r="-3131" b="-4463"/>
          <a:stretch/>
        </p:blipFill>
        <p:spPr>
          <a:xfrm>
            <a:off x="7829549" y="3589866"/>
            <a:ext cx="2591145" cy="262731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77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National Agricultural Producers Data Cooperative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(NAPDC)</a:t>
            </a:r>
            <a:endParaRPr/>
          </a:p>
        </p:txBody>
      </p:sp>
      <p:pic>
        <p:nvPicPr>
          <p:cNvPr id="223" name="Google Shape;2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7828" y="5394091"/>
            <a:ext cx="1774091" cy="12068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24" name="Google Shape;224;p14"/>
          <p:cNvPicPr preferRelativeResize="0"/>
          <p:nvPr/>
        </p:nvPicPr>
        <p:blipFill rotWithShape="1">
          <a:blip r:embed="rId5">
            <a:alphaModFix/>
          </a:blip>
          <a:srcRect l="76603" r="-3131" b="-4463"/>
          <a:stretch/>
        </p:blipFill>
        <p:spPr>
          <a:xfrm>
            <a:off x="8575589" y="5394091"/>
            <a:ext cx="1188720" cy="11887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238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>
            <a:spLocks noGrp="1"/>
          </p:cNvSpPr>
          <p:nvPr>
            <p:ph type="ctrTitle"/>
          </p:nvPr>
        </p:nvSpPr>
        <p:spPr>
          <a:xfrm>
            <a:off x="1161994" y="891540"/>
            <a:ext cx="735313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Thank you for attending</a:t>
            </a:r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subTitle" idx="1"/>
          </p:nvPr>
        </p:nvSpPr>
        <p:spPr>
          <a:xfrm>
            <a:off x="1161993" y="2095175"/>
            <a:ext cx="1091055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Please put questions in the zoom chat window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Please keep yourself muted until the Q&amp;A session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We will record this presentation and make recording available on the webpage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13" name="Google Shape;113;p3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1161993" y="3573189"/>
            <a:ext cx="1091055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NADPC webpage:		https://www.agdatacoop.org/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>
            <a:spLocks noGrp="1"/>
          </p:cNvSpPr>
          <p:nvPr>
            <p:ph type="ctrTitle"/>
          </p:nvPr>
        </p:nvSpPr>
        <p:spPr>
          <a:xfrm>
            <a:off x="1161994" y="891540"/>
            <a:ext cx="7353134" cy="9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en-US" sz="5500"/>
              <a:t>Motivation</a:t>
            </a:r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1161994" y="2704120"/>
            <a:ext cx="10910557" cy="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1"/>
              <a:t>data-driven agricultural production systems:</a:t>
            </a:r>
            <a:r>
              <a:rPr lang="en-US"/>
              <a:t> producers need access to data, simulations, forecasts, and predictions to optimize their operations and enhance productivity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1"/>
              <a:t>producer-driven</a:t>
            </a:r>
            <a:r>
              <a:rPr lang="en-US"/>
              <a:t>: control over sharing and storing their own data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1"/>
              <a:t>timeline: </a:t>
            </a:r>
            <a:r>
              <a:rPr lang="en-US"/>
              <a:t>Fall 2021 – Spring 2023</a:t>
            </a: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USDA NIFA 2021-77039-35992</a:t>
            </a: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22" name="Google Shape;122;p4"/>
          <p:cNvSpPr/>
          <p:nvPr/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1409700" y="2368731"/>
            <a:ext cx="12192000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566" marR="0" lvl="0" indent="-12001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objective: 	</a:t>
            </a: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a </a:t>
            </a:r>
            <a:r>
              <a:rPr lang="en-US" sz="2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blueprint</a:t>
            </a: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a national data framework and cooperative </a:t>
            </a:r>
            <a:endParaRPr/>
          </a:p>
          <a:p>
            <a:pPr marL="1371566" marR="0" lvl="0" indent="-12001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where producers, universities and not-for-profit entities can store and </a:t>
            </a:r>
            <a:endParaRPr/>
          </a:p>
          <a:p>
            <a:pPr marL="1371566" marR="0" lvl="0" indent="-12001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share data and develop powerful tools that enable producers to </a:t>
            </a:r>
            <a:endParaRPr/>
          </a:p>
          <a:p>
            <a:pPr marL="1371566" marR="0" lvl="0" indent="-12001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maximize their production and profitability 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0" y="-94741"/>
            <a:ext cx="12192000" cy="2463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3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Agricultural Producers Data Cooperative: Designing a Strategic Framework for Increasing Production and Driving Innovation</a:t>
            </a: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1638301" y="4057650"/>
            <a:ext cx="10100954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Sub-objectives: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92" marR="0" lvl="0" indent="-3428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needs and opportunities as well as challenges in physical infrastructure, human resources, and critical use cases </a:t>
            </a:r>
            <a:endParaRPr/>
          </a:p>
          <a:p>
            <a:pPr marL="342892" marR="0" lvl="0" indent="-342892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and support diverse participation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 all types of agricultural research institutions, producers, and representatives of relevant data producer and end-user organizations </a:t>
            </a:r>
            <a:endParaRPr/>
          </a:p>
          <a:p>
            <a:pPr marL="342892" marR="0" lvl="0" indent="-342892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 and disseminate findings of all activities</a:t>
            </a: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0" y="194734"/>
            <a:ext cx="12192000" cy="573363"/>
          </a:xfrm>
          <a:prstGeom prst="rect">
            <a:avLst/>
          </a:prstGeom>
          <a:solidFill>
            <a:srgbClr val="36A2EB"/>
          </a:solidFill>
          <a:ln w="12700" cap="flat" cmpd="sng">
            <a:solidFill>
              <a:srgbClr val="36A2E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National Ag Producer Data Coop</a:t>
            </a:r>
            <a:endParaRPr/>
          </a:p>
        </p:txBody>
      </p:sp>
      <p:pic>
        <p:nvPicPr>
          <p:cNvPr id="136" name="Google Shape;136;p6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545" y="1690688"/>
            <a:ext cx="10218255" cy="3987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8250338" y="4970260"/>
            <a:ext cx="2946845" cy="1798506"/>
          </a:xfrm>
          <a:prstGeom prst="cloudCallout">
            <a:avLst>
              <a:gd name="adj1" fmla="val -26221"/>
              <a:gd name="adj2" fmla="val -92282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5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8321" y="3509922"/>
            <a:ext cx="1855637" cy="16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1218" y="841903"/>
            <a:ext cx="2572177" cy="16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4617250" y="286874"/>
            <a:ext cx="7163072" cy="296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2000"/>
              </a:buClr>
              <a:buSzPct val="97938"/>
              <a:buFont typeface="Arial"/>
              <a:buNone/>
            </a:pPr>
            <a:r>
              <a:rPr lang="en-US" i="1"/>
              <a:t>Why land grant universities? …</a:t>
            </a:r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body" idx="3"/>
          </p:nvPr>
        </p:nvSpPr>
        <p:spPr>
          <a:xfrm>
            <a:off x="4201350" y="6940790"/>
            <a:ext cx="6654383" cy="41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 rot="-7439858">
            <a:off x="4227252" y="3764450"/>
            <a:ext cx="3224893" cy="300468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4222" y="21067"/>
                </a:moveTo>
                <a:lnTo>
                  <a:pt x="85770" y="30682"/>
                </a:lnTo>
                <a:lnTo>
                  <a:pt x="85770" y="30682"/>
                </a:lnTo>
                <a:cubicBezTo>
                  <a:pt x="73381" y="20581"/>
                  <a:pt x="55871" y="18720"/>
                  <a:pt x="41491" y="25974"/>
                </a:cubicBezTo>
                <a:cubicBezTo>
                  <a:pt x="27112" y="33228"/>
                  <a:pt x="18732" y="48151"/>
                  <a:pt x="20300" y="63711"/>
                </a:cubicBezTo>
                <a:cubicBezTo>
                  <a:pt x="21869" y="79271"/>
                  <a:pt x="33073" y="92363"/>
                  <a:pt x="48632" y="96819"/>
                </a:cubicBezTo>
                <a:lnTo>
                  <a:pt x="48102" y="88754"/>
                </a:lnTo>
                <a:lnTo>
                  <a:pt x="62954" y="104907"/>
                </a:lnTo>
                <a:lnTo>
                  <a:pt x="50070" y="118679"/>
                </a:lnTo>
                <a:lnTo>
                  <a:pt x="49535" y="110539"/>
                </a:lnTo>
                <a:cubicBezTo>
                  <a:pt x="28114" y="106201"/>
                  <a:pt x="11703" y="89110"/>
                  <a:pt x="8426" y="67730"/>
                </a:cubicBezTo>
                <a:cubicBezTo>
                  <a:pt x="5150" y="46349"/>
                  <a:pt x="15705" y="25217"/>
                  <a:pt x="34864" y="14797"/>
                </a:cubicBezTo>
                <a:cubicBezTo>
                  <a:pt x="54023" y="4376"/>
                  <a:pt x="77721" y="6879"/>
                  <a:pt x="94222" y="21067"/>
                </a:cubicBez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/>
          <p:nvPr/>
        </p:nvSpPr>
        <p:spPr>
          <a:xfrm rot="-7673223">
            <a:off x="9017347" y="1566109"/>
            <a:ext cx="3022051" cy="314304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84404" y="14264"/>
                </a:moveTo>
                <a:lnTo>
                  <a:pt x="78386" y="25544"/>
                </a:lnTo>
                <a:lnTo>
                  <a:pt x="78386" y="25544"/>
                </a:lnTo>
                <a:cubicBezTo>
                  <a:pt x="65686" y="18471"/>
                  <a:pt x="50173" y="19286"/>
                  <a:pt x="38251" y="27654"/>
                </a:cubicBezTo>
                <a:cubicBezTo>
                  <a:pt x="26328" y="36021"/>
                  <a:pt x="20017" y="50521"/>
                  <a:pt x="21923" y="65169"/>
                </a:cubicBezTo>
                <a:cubicBezTo>
                  <a:pt x="23828" y="79818"/>
                  <a:pt x="33627" y="92131"/>
                  <a:pt x="47274" y="97027"/>
                </a:cubicBezTo>
                <a:lnTo>
                  <a:pt x="46720" y="89477"/>
                </a:lnTo>
                <a:lnTo>
                  <a:pt x="63338" y="105452"/>
                </a:lnTo>
                <a:lnTo>
                  <a:pt x="48833" y="118250"/>
                </a:lnTo>
                <a:lnTo>
                  <a:pt x="48267" y="110551"/>
                </a:lnTo>
                <a:lnTo>
                  <a:pt x="48267" y="110551"/>
                </a:lnTo>
                <a:cubicBezTo>
                  <a:pt x="28735" y="105961"/>
                  <a:pt x="13617" y="90394"/>
                  <a:pt x="9507" y="70638"/>
                </a:cubicBezTo>
                <a:cubicBezTo>
                  <a:pt x="5396" y="50882"/>
                  <a:pt x="13038" y="30520"/>
                  <a:pt x="29101" y="18430"/>
                </a:cubicBezTo>
                <a:cubicBezTo>
                  <a:pt x="45163" y="6341"/>
                  <a:pt x="66733" y="4716"/>
                  <a:pt x="84404" y="14264"/>
                </a:cubicBezTo>
                <a:close/>
              </a:path>
            </a:pathLst>
          </a:custGeom>
          <a:solidFill>
            <a:srgbClr val="00B05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 rot="-5811816">
            <a:off x="6285776" y="2054468"/>
            <a:ext cx="3027708" cy="300286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5512" y="21593"/>
                </a:moveTo>
                <a:cubicBezTo>
                  <a:pt x="41639" y="7151"/>
                  <a:pt x="65076" y="4290"/>
                  <a:pt x="84211" y="14429"/>
                </a:cubicBezTo>
                <a:cubicBezTo>
                  <a:pt x="103346" y="24568"/>
                  <a:pt x="114115" y="45553"/>
                  <a:pt x="111181" y="66986"/>
                </a:cubicBezTo>
                <a:cubicBezTo>
                  <a:pt x="108248" y="88420"/>
                  <a:pt x="92235" y="105749"/>
                  <a:pt x="71077" y="110388"/>
                </a:cubicBezTo>
                <a:lnTo>
                  <a:pt x="70512" y="118461"/>
                </a:lnTo>
                <a:lnTo>
                  <a:pt x="56856" y="104891"/>
                </a:lnTo>
                <a:lnTo>
                  <a:pt x="72607" y="88536"/>
                </a:lnTo>
                <a:lnTo>
                  <a:pt x="72050" y="96491"/>
                </a:lnTo>
                <a:cubicBezTo>
                  <a:pt x="86963" y="91612"/>
                  <a:pt x="97420" y="78227"/>
                  <a:pt x="98498" y="62638"/>
                </a:cubicBezTo>
                <a:cubicBezTo>
                  <a:pt x="99576" y="47050"/>
                  <a:pt x="91061" y="32365"/>
                  <a:pt x="76961" y="25497"/>
                </a:cubicBezTo>
                <a:cubicBezTo>
                  <a:pt x="62861" y="18629"/>
                  <a:pt x="45987" y="20948"/>
                  <a:pt x="34283" y="31361"/>
                </a:cubicBezTo>
                <a:close/>
              </a:path>
            </a:pathLst>
          </a:cu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4802194" y="4399356"/>
            <a:ext cx="1895298" cy="121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logging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Remote Sensing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Wireless Data Transfer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IoT </a:t>
            </a: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3835499" y="5735116"/>
            <a:ext cx="1175797" cy="10336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Automated Field Data Collection</a:t>
            </a:r>
            <a:endParaRPr/>
          </a:p>
        </p:txBody>
      </p:sp>
      <p:sp>
        <p:nvSpPr>
          <p:cNvPr id="151" name="Google Shape;151;p7"/>
          <p:cNvSpPr/>
          <p:nvPr/>
        </p:nvSpPr>
        <p:spPr>
          <a:xfrm>
            <a:off x="7975038" y="1465685"/>
            <a:ext cx="1243638" cy="10331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Automated Decision Making and Delivery</a:t>
            </a:r>
            <a:endParaRPr/>
          </a:p>
        </p:txBody>
      </p:sp>
      <p:sp>
        <p:nvSpPr>
          <p:cNvPr id="152" name="Google Shape;152;p7"/>
          <p:cNvSpPr/>
          <p:nvPr/>
        </p:nvSpPr>
        <p:spPr>
          <a:xfrm>
            <a:off x="10700256" y="4233651"/>
            <a:ext cx="1186492" cy="10066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Automated Field Activities</a:t>
            </a:r>
            <a:endParaRPr/>
          </a:p>
        </p:txBody>
      </p:sp>
      <p:sp>
        <p:nvSpPr>
          <p:cNvPr id="153" name="Google Shape;153;p7"/>
          <p:cNvSpPr txBox="1"/>
          <p:nvPr/>
        </p:nvSpPr>
        <p:spPr>
          <a:xfrm>
            <a:off x="7213597" y="3520942"/>
            <a:ext cx="1790763" cy="98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processing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Interpretation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analysis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Recommendations</a:t>
            </a:r>
            <a:endParaRPr/>
          </a:p>
        </p:txBody>
      </p:sp>
      <p:sp>
        <p:nvSpPr>
          <p:cNvPr id="154" name="Google Shape;154;p7"/>
          <p:cNvSpPr txBox="1"/>
          <p:nvPr/>
        </p:nvSpPr>
        <p:spPr>
          <a:xfrm>
            <a:off x="9603799" y="2533073"/>
            <a:ext cx="1806047" cy="121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applications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 treatment</a:t>
            </a:r>
            <a:endParaRPr/>
          </a:p>
          <a:p>
            <a:pPr marL="103964" marR="0" lvl="0" indent="-10396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Char char="•"/>
            </a:pPr>
            <a:r>
              <a:rPr lang="en-US" sz="14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logging</a:t>
            </a:r>
            <a:endParaRPr/>
          </a:p>
          <a:p>
            <a:pPr marL="103964" marR="0" lvl="0" indent="-1157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None/>
            </a:pPr>
            <a:endParaRPr sz="14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3964" marR="0" lvl="0" indent="-1157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5"/>
              <a:buFont typeface="Arial"/>
              <a:buNone/>
            </a:pPr>
            <a:endParaRPr sz="14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5178957" y="5454856"/>
            <a:ext cx="1467505" cy="724155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Agriculture</a:t>
            </a:r>
            <a:endParaRPr/>
          </a:p>
        </p:txBody>
      </p:sp>
      <p:sp>
        <p:nvSpPr>
          <p:cNvPr id="156" name="Google Shape;156;p7"/>
          <p:cNvSpPr/>
          <p:nvPr/>
        </p:nvSpPr>
        <p:spPr>
          <a:xfrm>
            <a:off x="7185828" y="2633755"/>
            <a:ext cx="1243638" cy="795165"/>
          </a:xfrm>
          <a:prstGeom prst="ellipse">
            <a:avLst/>
          </a:prstGeom>
          <a:solidFill>
            <a:srgbClr val="4472C4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and Machine Learning</a:t>
            </a:r>
            <a:endParaRPr/>
          </a:p>
        </p:txBody>
      </p:sp>
      <p:sp>
        <p:nvSpPr>
          <p:cNvPr id="157" name="Google Shape;157;p7"/>
          <p:cNvSpPr/>
          <p:nvPr/>
        </p:nvSpPr>
        <p:spPr>
          <a:xfrm>
            <a:off x="9675340" y="3246888"/>
            <a:ext cx="1610923" cy="778489"/>
          </a:xfrm>
          <a:prstGeom prst="ellipse">
            <a:avLst/>
          </a:prstGeom>
          <a:solidFill>
            <a:srgbClr val="00B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/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083" y="6001478"/>
            <a:ext cx="2558433" cy="68063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>
            <a:spLocks noGrp="1"/>
          </p:cNvSpPr>
          <p:nvPr>
            <p:ph type="body" idx="1"/>
          </p:nvPr>
        </p:nvSpPr>
        <p:spPr>
          <a:xfrm>
            <a:off x="11409" y="3094554"/>
            <a:ext cx="4130635" cy="2506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7239" lvl="0" indent="-27723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2000"/>
              </a:buClr>
              <a:buSzPts val="1800"/>
              <a:buChar char="•"/>
            </a:pPr>
            <a:r>
              <a:rPr lang="en-US" sz="1800"/>
              <a:t>As an example, we have automated the decision support for nitrogen application via center pivots</a:t>
            </a:r>
            <a:endParaRPr/>
          </a:p>
          <a:p>
            <a:pPr marL="277239" lvl="0" indent="-277239" algn="l" rtl="0">
              <a:lnSpc>
                <a:spcPct val="90000"/>
              </a:lnSpc>
              <a:spcBef>
                <a:spcPts val="1364"/>
              </a:spcBef>
              <a:spcAft>
                <a:spcPts val="0"/>
              </a:spcAft>
              <a:buClr>
                <a:srgbClr val="E72000"/>
              </a:buClr>
              <a:buSzPts val="1800"/>
              <a:buChar char="•"/>
            </a:pPr>
            <a:r>
              <a:rPr lang="en-US" sz="1800" b="1"/>
              <a:t>Land grant universities serve as regional and national knowledge repositories, innovators, and conveners</a:t>
            </a:r>
            <a:endParaRPr/>
          </a:p>
          <a:p>
            <a:pPr marL="277239" lvl="0" indent="-277239" algn="l" rtl="0">
              <a:lnSpc>
                <a:spcPct val="90000"/>
              </a:lnSpc>
              <a:spcBef>
                <a:spcPts val="1364"/>
              </a:spcBef>
              <a:spcAft>
                <a:spcPts val="0"/>
              </a:spcAft>
              <a:buClr>
                <a:srgbClr val="E72000"/>
              </a:buClr>
              <a:buSzPts val="1800"/>
              <a:buChar char="•"/>
            </a:pPr>
            <a:r>
              <a:rPr lang="en-US" sz="1800"/>
              <a:t>Partnerships among many entities will be key to transitioning data to innovation to practice</a:t>
            </a:r>
            <a:endParaRPr/>
          </a:p>
        </p:txBody>
      </p:sp>
      <p:pic>
        <p:nvPicPr>
          <p:cNvPr id="160" name="Google Shape;160;p7" descr="Database machine - Wikipedia"/>
          <p:cNvPicPr preferRelativeResize="0"/>
          <p:nvPr/>
        </p:nvPicPr>
        <p:blipFill rotWithShape="1">
          <a:blip r:embed="rId6">
            <a:alphaModFix/>
          </a:blip>
          <a:srcRect l="14500" t="21611" r="8327" b="15894"/>
          <a:stretch/>
        </p:blipFill>
        <p:spPr>
          <a:xfrm>
            <a:off x="8712909" y="5238336"/>
            <a:ext cx="2044396" cy="112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89270" y="14621"/>
            <a:ext cx="5817233" cy="313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 txBox="1">
            <a:spLocks noGrp="1"/>
          </p:cNvSpPr>
          <p:nvPr>
            <p:ph type="title"/>
          </p:nvPr>
        </p:nvSpPr>
        <p:spPr>
          <a:xfrm>
            <a:off x="2438400" y="428631"/>
            <a:ext cx="828675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National Ag Producer Data Coop</a:t>
            </a:r>
            <a:endParaRPr/>
          </a:p>
        </p:txBody>
      </p:sp>
      <p:pic>
        <p:nvPicPr>
          <p:cNvPr id="167" name="Google Shape;16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9900" y="1314450"/>
            <a:ext cx="7428587" cy="4639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8"/>
          <p:cNvSpPr/>
          <p:nvPr/>
        </p:nvSpPr>
        <p:spPr>
          <a:xfrm>
            <a:off x="3181350" y="1943100"/>
            <a:ext cx="2914650" cy="514350"/>
          </a:xfrm>
          <a:prstGeom prst="rect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3181350" y="2934106"/>
            <a:ext cx="3086100" cy="381815"/>
          </a:xfrm>
          <a:prstGeom prst="rect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7067550" y="2770554"/>
            <a:ext cx="3086100" cy="286972"/>
          </a:xfrm>
          <a:prstGeom prst="rect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153275" y="5143500"/>
            <a:ext cx="2914650" cy="514350"/>
          </a:xfrm>
          <a:prstGeom prst="rect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2438400" y="428631"/>
            <a:ext cx="828675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National Ag Producer Data Coop</a:t>
            </a:r>
            <a:endParaRPr/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8450" y="971550"/>
            <a:ext cx="7772400" cy="5322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Macintosh PowerPoint</Application>
  <PresentationFormat>Widescreen</PresentationFormat>
  <Paragraphs>112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National Agricultural Producers Data Cooperative (NAPDC)</vt:lpstr>
      <vt:lpstr>Introduction to NAPDC</vt:lpstr>
      <vt:lpstr>Thank you for attending</vt:lpstr>
      <vt:lpstr>Motivation</vt:lpstr>
      <vt:lpstr>PowerPoint Presentation</vt:lpstr>
      <vt:lpstr>National Ag Producer Data Coop</vt:lpstr>
      <vt:lpstr>Why land grant universities? …</vt:lpstr>
      <vt:lpstr>National Ag Producer Data Coop</vt:lpstr>
      <vt:lpstr>National Ag Producer Data Coop</vt:lpstr>
      <vt:lpstr>Activities</vt:lpstr>
      <vt:lpstr>NAPDC website  www.agdatacoop.org</vt:lpstr>
      <vt:lpstr>Webinars</vt:lpstr>
      <vt:lpstr>Webinars</vt:lpstr>
      <vt:lpstr>Webinars</vt:lpstr>
      <vt:lpstr>Convening Grants</vt:lpstr>
      <vt:lpstr>Inaugural Annual Meeting</vt:lpstr>
      <vt:lpstr>Convening Grants</vt:lpstr>
      <vt:lpstr>Inaugural Annual Meeting</vt:lpstr>
      <vt:lpstr>Inaugural Annual Meeting</vt:lpstr>
      <vt:lpstr>Interested in being a participating organization?</vt:lpstr>
      <vt:lpstr>Questions and Discussion</vt:lpstr>
      <vt:lpstr>Thank you for attending!</vt:lpstr>
      <vt:lpstr>National Agricultural Producers Data Cooperative (NAPDC)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Agricultural Producers Data Cooperative (NAPDC)</dc:title>
  <dc:creator>Jennifer Clarke</dc:creator>
  <cp:lastModifiedBy>Jennifer Clarke</cp:lastModifiedBy>
  <cp:revision>1</cp:revision>
  <dcterms:created xsi:type="dcterms:W3CDTF">2022-01-22T22:09:15Z</dcterms:created>
  <dcterms:modified xsi:type="dcterms:W3CDTF">2022-01-24T18:55:31Z</dcterms:modified>
</cp:coreProperties>
</file>